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6" r:id="rId40"/>
    <p:sldId id="297" r:id="rId41"/>
    <p:sldId id="298" r:id="rId42"/>
    <p:sldId id="299" r:id="rId43"/>
    <p:sldId id="300" r:id="rId44"/>
    <p:sldId id="301" r:id="rId45"/>
    <p:sldId id="304"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5" d="100"/>
          <a:sy n="65" d="100"/>
        </p:scale>
        <p:origin x="-1306" y="-72"/>
      </p:cViewPr>
      <p:guideLst>
        <p:guide orient="horz" pos="2160"/>
        <p:guide pos="2880"/>
      </p:guideLst>
    </p:cSldViewPr>
  </p:slideViewPr>
  <p:notesTextViewPr>
    <p:cViewPr>
      <p:scale>
        <a:sx n="1" d="1"/>
        <a:sy n="1" d="1"/>
      </p:scale>
      <p:origin x="0" y="0"/>
    </p:cViewPr>
  </p:notesTextViewPr>
  <p:sorterViewPr>
    <p:cViewPr>
      <p:scale>
        <a:sx n="100" d="100"/>
        <a:sy n="100" d="100"/>
      </p:scale>
      <p:origin x="0" y="124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47F621-0A24-4FAE-A6A7-D4F13E35E83F}" type="datetimeFigureOut">
              <a:rPr lang="en-AU" smtClean="0"/>
              <a:t>8/09/2014</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D11A9B-37C1-46F3-992E-79BC5AF24355}" type="slidenum">
              <a:rPr lang="en-AU" smtClean="0"/>
              <a:t>‹#›</a:t>
            </a:fld>
            <a:endParaRPr lang="en-AU"/>
          </a:p>
        </p:txBody>
      </p:sp>
    </p:spTree>
    <p:extLst>
      <p:ext uri="{BB962C8B-B14F-4D97-AF65-F5344CB8AC3E}">
        <p14:creationId xmlns:p14="http://schemas.microsoft.com/office/powerpoint/2010/main" val="6553155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FB5F03EB-6A57-4644-80B2-AFD13CF9C5BD}" type="slidenum">
              <a:rPr lang="en-US" altLang="en-US" smtClean="0"/>
              <a:pPr eaLnBrk="1" hangingPunct="1">
                <a:spcBef>
                  <a:spcPct val="0"/>
                </a:spcBef>
              </a:pPr>
              <a:t>3</a:t>
            </a:fld>
            <a:endParaRPr lang="en-US" altLang="en-US" smtClean="0"/>
          </a:p>
        </p:txBody>
      </p:sp>
      <p:sp>
        <p:nvSpPr>
          <p:cNvPr id="3143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4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1CEBF251-9169-4A6F-90AB-4CDDDF1EAE33}" type="slidenum">
              <a:rPr lang="en-US" altLang="en-US" smtClean="0"/>
              <a:pPr eaLnBrk="1" hangingPunct="1">
                <a:spcBef>
                  <a:spcPct val="0"/>
                </a:spcBef>
              </a:pPr>
              <a:t>4</a:t>
            </a:fld>
            <a:endParaRPr lang="en-US" altLang="en-US" smtClean="0"/>
          </a:p>
        </p:txBody>
      </p:sp>
      <p:sp>
        <p:nvSpPr>
          <p:cNvPr id="31539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539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70879D94-DC76-45FA-874E-90C8724522D5}" type="slidenum">
              <a:rPr lang="en-US" altLang="en-US" smtClean="0"/>
              <a:pPr eaLnBrk="1" hangingPunct="1">
                <a:spcBef>
                  <a:spcPct val="0"/>
                </a:spcBef>
              </a:pPr>
              <a:t>5</a:t>
            </a:fld>
            <a:endParaRPr lang="en-US" altLang="en-US" smtClean="0"/>
          </a:p>
        </p:txBody>
      </p:sp>
      <p:sp>
        <p:nvSpPr>
          <p:cNvPr id="31641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64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smtClean="0"/>
          </a:p>
        </p:txBody>
      </p:sp>
      <p:sp>
        <p:nvSpPr>
          <p:cNvPr id="317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ADBAA4FF-C0A0-47CE-B3D7-E69F11742BA3}" type="slidenum">
              <a:rPr lang="en-AU" altLang="en-US" smtClean="0"/>
              <a:pPr eaLnBrk="1" hangingPunct="1">
                <a:spcBef>
                  <a:spcPct val="0"/>
                </a:spcBef>
              </a:pPr>
              <a:t>11</a:t>
            </a:fld>
            <a:endParaRPr lang="en-AU"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FFE4BC4C-FFA5-4EC9-8BB0-0B883275E200}" type="slidenum">
              <a:rPr lang="en-US" smtClean="0"/>
              <a:pPr fontAlgn="base">
                <a:spcBef>
                  <a:spcPct val="0"/>
                </a:spcBef>
                <a:spcAft>
                  <a:spcPct val="0"/>
                </a:spcAft>
                <a:defRPr/>
              </a:pPr>
              <a:t>13</a:t>
            </a:fld>
            <a:endParaRPr lang="en-US" smtClean="0"/>
          </a:p>
        </p:txBody>
      </p:sp>
      <p:sp>
        <p:nvSpPr>
          <p:cNvPr id="29798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98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65DA84A9-983C-49A0-8A00-9FC0D93D4719}" type="datetimeFigureOut">
              <a:rPr lang="en-AU" smtClean="0"/>
              <a:t>8/09/2014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6D98032-6587-4756-8A36-FD952654793B}" type="slidenum">
              <a:rPr lang="en-AU" smtClean="0"/>
              <a:t>‹#›</a:t>
            </a:fld>
            <a:endParaRPr lang="en-AU"/>
          </a:p>
        </p:txBody>
      </p:sp>
    </p:spTree>
    <p:extLst>
      <p:ext uri="{BB962C8B-B14F-4D97-AF65-F5344CB8AC3E}">
        <p14:creationId xmlns:p14="http://schemas.microsoft.com/office/powerpoint/2010/main" val="3840041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65DA84A9-983C-49A0-8A00-9FC0D93D4719}" type="datetimeFigureOut">
              <a:rPr lang="en-AU" smtClean="0"/>
              <a:t>8/09/2014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6D98032-6587-4756-8A36-FD952654793B}" type="slidenum">
              <a:rPr lang="en-AU" smtClean="0"/>
              <a:t>‹#›</a:t>
            </a:fld>
            <a:endParaRPr lang="en-AU"/>
          </a:p>
        </p:txBody>
      </p:sp>
    </p:spTree>
    <p:extLst>
      <p:ext uri="{BB962C8B-B14F-4D97-AF65-F5344CB8AC3E}">
        <p14:creationId xmlns:p14="http://schemas.microsoft.com/office/powerpoint/2010/main" val="2714347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65DA84A9-983C-49A0-8A00-9FC0D93D4719}" type="datetimeFigureOut">
              <a:rPr lang="en-AU" smtClean="0"/>
              <a:t>8/09/2014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6D98032-6587-4756-8A36-FD952654793B}" type="slidenum">
              <a:rPr lang="en-AU" smtClean="0"/>
              <a:t>‹#›</a:t>
            </a:fld>
            <a:endParaRPr lang="en-AU"/>
          </a:p>
        </p:txBody>
      </p:sp>
    </p:spTree>
    <p:extLst>
      <p:ext uri="{BB962C8B-B14F-4D97-AF65-F5344CB8AC3E}">
        <p14:creationId xmlns:p14="http://schemas.microsoft.com/office/powerpoint/2010/main" val="1306400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65DA84A9-983C-49A0-8A00-9FC0D93D4719}" type="datetimeFigureOut">
              <a:rPr lang="en-AU" smtClean="0"/>
              <a:t>8/09/2014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6D98032-6587-4756-8A36-FD952654793B}" type="slidenum">
              <a:rPr lang="en-AU" smtClean="0"/>
              <a:t>‹#›</a:t>
            </a:fld>
            <a:endParaRPr lang="en-AU"/>
          </a:p>
        </p:txBody>
      </p:sp>
    </p:spTree>
    <p:extLst>
      <p:ext uri="{BB962C8B-B14F-4D97-AF65-F5344CB8AC3E}">
        <p14:creationId xmlns:p14="http://schemas.microsoft.com/office/powerpoint/2010/main" val="434301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DA84A9-983C-49A0-8A00-9FC0D93D4719}" type="datetimeFigureOut">
              <a:rPr lang="en-AU" smtClean="0"/>
              <a:t>8/09/2014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76D98032-6587-4756-8A36-FD952654793B}" type="slidenum">
              <a:rPr lang="en-AU" smtClean="0"/>
              <a:t>‹#›</a:t>
            </a:fld>
            <a:endParaRPr lang="en-AU"/>
          </a:p>
        </p:txBody>
      </p:sp>
    </p:spTree>
    <p:extLst>
      <p:ext uri="{BB962C8B-B14F-4D97-AF65-F5344CB8AC3E}">
        <p14:creationId xmlns:p14="http://schemas.microsoft.com/office/powerpoint/2010/main" val="1398261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65DA84A9-983C-49A0-8A00-9FC0D93D4719}" type="datetimeFigureOut">
              <a:rPr lang="en-AU" smtClean="0"/>
              <a:t>8/09/2014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6D98032-6587-4756-8A36-FD952654793B}" type="slidenum">
              <a:rPr lang="en-AU" smtClean="0"/>
              <a:t>‹#›</a:t>
            </a:fld>
            <a:endParaRPr lang="en-AU"/>
          </a:p>
        </p:txBody>
      </p:sp>
    </p:spTree>
    <p:extLst>
      <p:ext uri="{BB962C8B-B14F-4D97-AF65-F5344CB8AC3E}">
        <p14:creationId xmlns:p14="http://schemas.microsoft.com/office/powerpoint/2010/main" val="485710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65DA84A9-983C-49A0-8A00-9FC0D93D4719}" type="datetimeFigureOut">
              <a:rPr lang="en-AU" smtClean="0"/>
              <a:t>8/09/2014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76D98032-6587-4756-8A36-FD952654793B}" type="slidenum">
              <a:rPr lang="en-AU" smtClean="0"/>
              <a:t>‹#›</a:t>
            </a:fld>
            <a:endParaRPr lang="en-AU"/>
          </a:p>
        </p:txBody>
      </p:sp>
    </p:spTree>
    <p:extLst>
      <p:ext uri="{BB962C8B-B14F-4D97-AF65-F5344CB8AC3E}">
        <p14:creationId xmlns:p14="http://schemas.microsoft.com/office/powerpoint/2010/main" val="3577625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65DA84A9-983C-49A0-8A00-9FC0D93D4719}" type="datetimeFigureOut">
              <a:rPr lang="en-AU" smtClean="0"/>
              <a:t>8/09/2014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76D98032-6587-4756-8A36-FD952654793B}" type="slidenum">
              <a:rPr lang="en-AU" smtClean="0"/>
              <a:t>‹#›</a:t>
            </a:fld>
            <a:endParaRPr lang="en-AU"/>
          </a:p>
        </p:txBody>
      </p:sp>
    </p:spTree>
    <p:extLst>
      <p:ext uri="{BB962C8B-B14F-4D97-AF65-F5344CB8AC3E}">
        <p14:creationId xmlns:p14="http://schemas.microsoft.com/office/powerpoint/2010/main" val="107692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DA84A9-983C-49A0-8A00-9FC0D93D4719}" type="datetimeFigureOut">
              <a:rPr lang="en-AU" smtClean="0"/>
              <a:t>8/09/2014</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76D98032-6587-4756-8A36-FD952654793B}" type="slidenum">
              <a:rPr lang="en-AU" smtClean="0"/>
              <a:t>‹#›</a:t>
            </a:fld>
            <a:endParaRPr lang="en-AU"/>
          </a:p>
        </p:txBody>
      </p:sp>
    </p:spTree>
    <p:extLst>
      <p:ext uri="{BB962C8B-B14F-4D97-AF65-F5344CB8AC3E}">
        <p14:creationId xmlns:p14="http://schemas.microsoft.com/office/powerpoint/2010/main" val="990435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DA84A9-983C-49A0-8A00-9FC0D93D4719}" type="datetimeFigureOut">
              <a:rPr lang="en-AU" smtClean="0"/>
              <a:t>8/09/2014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6D98032-6587-4756-8A36-FD952654793B}" type="slidenum">
              <a:rPr lang="en-AU" smtClean="0"/>
              <a:t>‹#›</a:t>
            </a:fld>
            <a:endParaRPr lang="en-AU"/>
          </a:p>
        </p:txBody>
      </p:sp>
    </p:spTree>
    <p:extLst>
      <p:ext uri="{BB962C8B-B14F-4D97-AF65-F5344CB8AC3E}">
        <p14:creationId xmlns:p14="http://schemas.microsoft.com/office/powerpoint/2010/main" val="3446909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DA84A9-983C-49A0-8A00-9FC0D93D4719}" type="datetimeFigureOut">
              <a:rPr lang="en-AU" smtClean="0"/>
              <a:t>8/09/2014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76D98032-6587-4756-8A36-FD952654793B}" type="slidenum">
              <a:rPr lang="en-AU" smtClean="0"/>
              <a:t>‹#›</a:t>
            </a:fld>
            <a:endParaRPr lang="en-AU"/>
          </a:p>
        </p:txBody>
      </p:sp>
    </p:spTree>
    <p:extLst>
      <p:ext uri="{BB962C8B-B14F-4D97-AF65-F5344CB8AC3E}">
        <p14:creationId xmlns:p14="http://schemas.microsoft.com/office/powerpoint/2010/main" val="2099288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DA84A9-983C-49A0-8A00-9FC0D93D4719}" type="datetimeFigureOut">
              <a:rPr lang="en-AU" smtClean="0"/>
              <a:t>8/09/2014</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D98032-6587-4756-8A36-FD952654793B}" type="slidenum">
              <a:rPr lang="en-AU" smtClean="0"/>
              <a:t>‹#›</a:t>
            </a:fld>
            <a:endParaRPr lang="en-AU"/>
          </a:p>
        </p:txBody>
      </p:sp>
    </p:spTree>
    <p:extLst>
      <p:ext uri="{BB962C8B-B14F-4D97-AF65-F5344CB8AC3E}">
        <p14:creationId xmlns:p14="http://schemas.microsoft.com/office/powerpoint/2010/main" val="27858105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WA Handouts: Girls and Women</a:t>
            </a:r>
            <a:endParaRPr lang="en-AU" dirty="0"/>
          </a:p>
        </p:txBody>
      </p:sp>
      <p:sp>
        <p:nvSpPr>
          <p:cNvPr id="3" name="Subtitle 2"/>
          <p:cNvSpPr>
            <a:spLocks noGrp="1"/>
          </p:cNvSpPr>
          <p:nvPr>
            <p:ph type="subTitle" idx="1"/>
          </p:nvPr>
        </p:nvSpPr>
        <p:spPr/>
        <p:txBody>
          <a:bodyPr/>
          <a:lstStyle/>
          <a:p>
            <a:endParaRPr lang="en-AU"/>
          </a:p>
        </p:txBody>
      </p:sp>
    </p:spTree>
    <p:extLst>
      <p:ext uri="{BB962C8B-B14F-4D97-AF65-F5344CB8AC3E}">
        <p14:creationId xmlns:p14="http://schemas.microsoft.com/office/powerpoint/2010/main" val="1554393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a:xfrm>
            <a:off x="381000" y="230188"/>
            <a:ext cx="8382000" cy="664797"/>
          </a:xfrm>
        </p:spPr>
        <p:txBody>
          <a:bodyPr>
            <a:normAutofit fontScale="90000"/>
          </a:bodyPr>
          <a:lstStyle/>
          <a:p>
            <a:pPr algn="ctr" defTabSz="914363" eaLnBrk="1" fontAlgn="auto" hangingPunct="1">
              <a:spcAft>
                <a:spcPts val="0"/>
              </a:spcAft>
              <a:defRPr/>
            </a:pPr>
            <a:r>
              <a:rPr lang="en-AU"/>
              <a:t>Imitation</a:t>
            </a:r>
          </a:p>
        </p:txBody>
      </p:sp>
      <p:sp>
        <p:nvSpPr>
          <p:cNvPr id="151555" name="Content Placeholder 2"/>
          <p:cNvSpPr>
            <a:spLocks noGrp="1"/>
          </p:cNvSpPr>
          <p:nvPr>
            <p:ph idx="1"/>
          </p:nvPr>
        </p:nvSpPr>
        <p:spPr>
          <a:xfrm>
            <a:off x="381000" y="1412875"/>
            <a:ext cx="8382000" cy="2211388"/>
          </a:xfrm>
        </p:spPr>
        <p:txBody>
          <a:bodyPr/>
          <a:lstStyle/>
          <a:p>
            <a:pPr eaLnBrk="1" hangingPunct="1"/>
            <a:r>
              <a:rPr lang="en-AU" i="1" smtClean="0"/>
              <a:t>I have done such a great job at pretending to be normal that nobody really believes I have Asperger’s.</a:t>
            </a:r>
          </a:p>
        </p:txBody>
      </p:sp>
    </p:spTree>
    <p:extLst>
      <p:ext uri="{BB962C8B-B14F-4D97-AF65-F5344CB8AC3E}">
        <p14:creationId xmlns:p14="http://schemas.microsoft.com/office/powerpoint/2010/main" val="1481736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AU" altLang="en-US" smtClean="0"/>
              <a:t>The Mask</a:t>
            </a:r>
          </a:p>
        </p:txBody>
      </p:sp>
      <p:sp>
        <p:nvSpPr>
          <p:cNvPr id="16387" name="Content Placeholder 2"/>
          <p:cNvSpPr>
            <a:spLocks noGrp="1"/>
          </p:cNvSpPr>
          <p:nvPr>
            <p:ph idx="1"/>
          </p:nvPr>
        </p:nvSpPr>
        <p:spPr>
          <a:xfrm>
            <a:off x="179388" y="1600200"/>
            <a:ext cx="8137525" cy="4525963"/>
          </a:xfrm>
        </p:spPr>
        <p:txBody>
          <a:bodyPr/>
          <a:lstStyle/>
          <a:p>
            <a:pPr eaLnBrk="1" hangingPunct="1"/>
            <a:r>
              <a:rPr lang="en-AU" altLang="en-US" i="1" smtClean="0"/>
              <a:t>Emily masks in public and will meltdown the second she is out of the situation.</a:t>
            </a:r>
          </a:p>
          <a:p>
            <a:pPr eaLnBrk="1" hangingPunct="1"/>
            <a:r>
              <a:rPr lang="en-AU" altLang="en-US" smtClean="0"/>
              <a:t>Dr Jekyl and Mr Hyde. </a:t>
            </a:r>
          </a:p>
        </p:txBody>
      </p:sp>
    </p:spTree>
    <p:extLst>
      <p:ext uri="{BB962C8B-B14F-4D97-AF65-F5344CB8AC3E}">
        <p14:creationId xmlns:p14="http://schemas.microsoft.com/office/powerpoint/2010/main" val="37590443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eaLnBrk="1" hangingPunct="1"/>
            <a:r>
              <a:rPr lang="en-AU" altLang="en-US" smtClean="0"/>
              <a:t>The Mask</a:t>
            </a:r>
          </a:p>
        </p:txBody>
      </p:sp>
      <p:sp>
        <p:nvSpPr>
          <p:cNvPr id="67587" name="Content Placeholder 2"/>
          <p:cNvSpPr>
            <a:spLocks noGrp="1"/>
          </p:cNvSpPr>
          <p:nvPr>
            <p:ph idx="1"/>
          </p:nvPr>
        </p:nvSpPr>
        <p:spPr/>
        <p:txBody>
          <a:bodyPr/>
          <a:lstStyle/>
          <a:p>
            <a:pPr eaLnBrk="1" hangingPunct="1"/>
            <a:r>
              <a:rPr lang="en-AU" altLang="en-US" i="1" smtClean="0"/>
              <a:t>Emily masks in public and will meltdown the second she is out of the situation.</a:t>
            </a:r>
          </a:p>
          <a:p>
            <a:pPr eaLnBrk="1" hangingPunct="1"/>
            <a:r>
              <a:rPr lang="en-AU" altLang="en-US" smtClean="0"/>
              <a:t>Dr Jekyl and Mr Hyde. </a:t>
            </a:r>
          </a:p>
          <a:p>
            <a:pPr eaLnBrk="1" hangingPunct="1"/>
            <a:r>
              <a:rPr lang="en-AU" altLang="en-US" smtClean="0"/>
              <a:t>Do you know what to do? “Yes” but there is terror in the eyes.</a:t>
            </a:r>
          </a:p>
        </p:txBody>
      </p:sp>
    </p:spTree>
    <p:extLst>
      <p:ext uri="{BB962C8B-B14F-4D97-AF65-F5344CB8AC3E}">
        <p14:creationId xmlns:p14="http://schemas.microsoft.com/office/powerpoint/2010/main" val="37663744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317500" y="44624"/>
            <a:ext cx="8637588" cy="747897"/>
          </a:xfrm>
        </p:spPr>
        <p:txBody>
          <a:bodyPr>
            <a:normAutofit fontScale="90000"/>
          </a:bodyPr>
          <a:lstStyle/>
          <a:p>
            <a:pPr algn="ctr" defTabSz="914363" eaLnBrk="1" fontAlgn="auto" hangingPunct="1">
              <a:spcAft>
                <a:spcPts val="0"/>
              </a:spcAft>
              <a:defRPr/>
            </a:pPr>
            <a:r>
              <a:rPr sz="5400" b="1"/>
              <a:t>Profile of Abilities in Girls</a:t>
            </a:r>
            <a:endParaRPr lang="en-GB" sz="5400" b="1"/>
          </a:p>
        </p:txBody>
      </p:sp>
      <p:sp>
        <p:nvSpPr>
          <p:cNvPr id="133123" name="Rectangle 3"/>
          <p:cNvSpPr>
            <a:spLocks noGrp="1" noChangeArrowheads="1"/>
          </p:cNvSpPr>
          <p:nvPr>
            <p:ph idx="1"/>
          </p:nvPr>
        </p:nvSpPr>
        <p:spPr>
          <a:xfrm>
            <a:off x="685800" y="765175"/>
            <a:ext cx="7772400" cy="4114800"/>
          </a:xfrm>
        </p:spPr>
        <p:txBody>
          <a:bodyPr/>
          <a:lstStyle/>
          <a:p>
            <a:pPr eaLnBrk="1" hangingPunct="1"/>
            <a:r>
              <a:rPr lang="en-US" sz="2800" smtClean="0"/>
              <a:t>Less disruptive and so less likely to be noticed.</a:t>
            </a:r>
          </a:p>
          <a:p>
            <a:pPr eaLnBrk="1" hangingPunct="1"/>
            <a:r>
              <a:rPr lang="en-AU" sz="2800" i="1" smtClean="0"/>
              <a:t>We think that if we are very, very good, people will like us and all will be well</a:t>
            </a:r>
          </a:p>
          <a:p>
            <a:pPr eaLnBrk="1" hangingPunct="1"/>
            <a:r>
              <a:rPr lang="en-US" sz="2800" smtClean="0"/>
              <a:t>Learn that if you are good, you are left alone.</a:t>
            </a:r>
          </a:p>
          <a:p>
            <a:pPr eaLnBrk="1" hangingPunct="1"/>
            <a:r>
              <a:rPr lang="en-US" sz="2800" smtClean="0"/>
              <a:t>Special interests more likely to be unusual in terms of the intensity rather than the focus.</a:t>
            </a:r>
          </a:p>
          <a:p>
            <a:pPr eaLnBrk="1" hangingPunct="1"/>
            <a:r>
              <a:rPr lang="en-US" sz="2800" smtClean="0"/>
              <a:t>Imaginary friends.</a:t>
            </a:r>
          </a:p>
        </p:txBody>
      </p:sp>
    </p:spTree>
    <p:custDataLst>
      <p:tags r:id="rId1"/>
    </p:custDataLst>
    <p:extLst>
      <p:ext uri="{BB962C8B-B14F-4D97-AF65-F5344CB8AC3E}">
        <p14:creationId xmlns:p14="http://schemas.microsoft.com/office/powerpoint/2010/main" val="274995673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Interests of Girls</a:t>
            </a:r>
            <a:endParaRPr lang="en-AU" dirty="0"/>
          </a:p>
        </p:txBody>
      </p:sp>
      <p:sp>
        <p:nvSpPr>
          <p:cNvPr id="3" name="Content Placeholder 2"/>
          <p:cNvSpPr>
            <a:spLocks noGrp="1"/>
          </p:cNvSpPr>
          <p:nvPr>
            <p:ph idx="1"/>
          </p:nvPr>
        </p:nvSpPr>
        <p:spPr/>
        <p:txBody>
          <a:bodyPr>
            <a:normAutofit fontScale="92500" lnSpcReduction="20000"/>
          </a:bodyPr>
          <a:lstStyle/>
          <a:p>
            <a:r>
              <a:rPr lang="en-AU" dirty="0" smtClean="0"/>
              <a:t>Intensity rather than focus</a:t>
            </a:r>
          </a:p>
          <a:p>
            <a:r>
              <a:rPr lang="en-AU" dirty="0" smtClean="0"/>
              <a:t>Boys toys or gender neutral toys</a:t>
            </a:r>
          </a:p>
          <a:p>
            <a:r>
              <a:rPr lang="en-AU" dirty="0" smtClean="0"/>
              <a:t>Dolls to replay and decode social situations</a:t>
            </a:r>
          </a:p>
          <a:p>
            <a:r>
              <a:rPr lang="en-AU" dirty="0" smtClean="0"/>
              <a:t>Literature</a:t>
            </a:r>
          </a:p>
          <a:p>
            <a:r>
              <a:rPr lang="en-AU" dirty="0" smtClean="0"/>
              <a:t>Soap operas</a:t>
            </a:r>
          </a:p>
          <a:p>
            <a:r>
              <a:rPr lang="en-AU" dirty="0" smtClean="0"/>
              <a:t>Being feminine</a:t>
            </a:r>
          </a:p>
          <a:p>
            <a:r>
              <a:rPr lang="en-AU" dirty="0" smtClean="0"/>
              <a:t>Friendships </a:t>
            </a:r>
          </a:p>
          <a:p>
            <a:r>
              <a:rPr lang="en-AU" dirty="0" smtClean="0"/>
              <a:t>Nature and animals</a:t>
            </a:r>
          </a:p>
          <a:p>
            <a:r>
              <a:rPr lang="en-AU" smtClean="0"/>
              <a:t>The supernatural</a:t>
            </a:r>
            <a:endParaRPr lang="en-AU" dirty="0"/>
          </a:p>
        </p:txBody>
      </p:sp>
    </p:spTree>
    <p:extLst>
      <p:ext uri="{BB962C8B-B14F-4D97-AF65-F5344CB8AC3E}">
        <p14:creationId xmlns:p14="http://schemas.microsoft.com/office/powerpoint/2010/main" val="695232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AU" altLang="en-US" smtClean="0"/>
              <a:t>Questionnaire</a:t>
            </a:r>
          </a:p>
        </p:txBody>
      </p:sp>
      <p:sp>
        <p:nvSpPr>
          <p:cNvPr id="21507" name="Content Placeholder 2"/>
          <p:cNvSpPr>
            <a:spLocks noGrp="1"/>
          </p:cNvSpPr>
          <p:nvPr>
            <p:ph idx="1"/>
          </p:nvPr>
        </p:nvSpPr>
        <p:spPr/>
        <p:txBody>
          <a:bodyPr/>
          <a:lstStyle/>
          <a:p>
            <a:r>
              <a:rPr lang="en-US" altLang="en-US" b="1" smtClean="0"/>
              <a:t>GQ-ASC </a:t>
            </a:r>
            <a:endParaRPr lang="en-AU" altLang="en-US" smtClean="0"/>
          </a:p>
          <a:p>
            <a:r>
              <a:rPr lang="en-US" altLang="en-US" b="1" smtClean="0"/>
              <a:t>GIRLS’ QUESTIONNAIRE FOR AUTISM SPECTRUM CONDITIONS</a:t>
            </a:r>
            <a:endParaRPr lang="en-AU" altLang="en-US" smtClean="0"/>
          </a:p>
          <a:p>
            <a:r>
              <a:rPr lang="en-US" altLang="en-US" b="1" smtClean="0"/>
              <a:t>Age 5-12 </a:t>
            </a:r>
            <a:endParaRPr lang="en-AU" altLang="en-US" smtClean="0"/>
          </a:p>
          <a:p>
            <a:r>
              <a:rPr lang="en-US" altLang="en-US" b="1" smtClean="0"/>
              <a:t>Age 13-19</a:t>
            </a:r>
            <a:endParaRPr lang="en-AU" altLang="en-US" smtClean="0"/>
          </a:p>
          <a:p>
            <a:endParaRPr lang="en-AU" altLang="en-US" smtClean="0"/>
          </a:p>
        </p:txBody>
      </p:sp>
    </p:spTree>
    <p:extLst>
      <p:ext uri="{BB962C8B-B14F-4D97-AF65-F5344CB8AC3E}">
        <p14:creationId xmlns:p14="http://schemas.microsoft.com/office/powerpoint/2010/main" val="6568314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a:xfrm>
            <a:off x="381000" y="230188"/>
            <a:ext cx="8382000" cy="1038225"/>
          </a:xfrm>
        </p:spPr>
        <p:txBody>
          <a:bodyPr>
            <a:normAutofit fontScale="90000"/>
          </a:bodyPr>
          <a:lstStyle/>
          <a:p>
            <a:pPr defTabSz="914363" eaLnBrk="1" fontAlgn="auto" hangingPunct="1">
              <a:spcAft>
                <a:spcPts val="0"/>
              </a:spcAft>
              <a:defRPr/>
            </a:pPr>
            <a:r>
              <a:rPr lang="en-AU" dirty="0"/>
              <a:t>Pathways to a </a:t>
            </a:r>
            <a:r>
              <a:rPr lang="en-AU" dirty="0" smtClean="0"/>
              <a:t>Diagnosis for a Teenage Girl</a:t>
            </a:r>
            <a:endParaRPr lang="en-AU" dirty="0"/>
          </a:p>
        </p:txBody>
      </p:sp>
      <p:sp>
        <p:nvSpPr>
          <p:cNvPr id="128003" name="Content Placeholder 2"/>
          <p:cNvSpPr>
            <a:spLocks noGrp="1"/>
          </p:cNvSpPr>
          <p:nvPr>
            <p:ph idx="1"/>
          </p:nvPr>
        </p:nvSpPr>
        <p:spPr>
          <a:xfrm>
            <a:off x="381000" y="1412875"/>
            <a:ext cx="8382000" cy="4824413"/>
          </a:xfrm>
        </p:spPr>
        <p:txBody>
          <a:bodyPr>
            <a:normAutofit lnSpcReduction="10000"/>
          </a:bodyPr>
          <a:lstStyle/>
          <a:p>
            <a:pPr eaLnBrk="1" hangingPunct="1">
              <a:defRPr/>
            </a:pPr>
            <a:r>
              <a:rPr lang="en-AU" dirty="0" smtClean="0"/>
              <a:t>Secondary disorder diagnosed in adolescence, such as:</a:t>
            </a:r>
          </a:p>
          <a:p>
            <a:pPr eaLnBrk="1" hangingPunct="1">
              <a:defRPr/>
            </a:pPr>
            <a:r>
              <a:rPr lang="en-AU" dirty="0"/>
              <a:t>A</a:t>
            </a:r>
            <a:r>
              <a:rPr lang="en-AU" dirty="0" smtClean="0"/>
              <a:t>nxiety disorder, </a:t>
            </a:r>
          </a:p>
          <a:p>
            <a:pPr eaLnBrk="1" hangingPunct="1">
              <a:defRPr/>
            </a:pPr>
            <a:r>
              <a:rPr lang="en-AU" dirty="0" smtClean="0"/>
              <a:t>Depression </a:t>
            </a:r>
          </a:p>
          <a:p>
            <a:pPr eaLnBrk="1" hangingPunct="1">
              <a:defRPr/>
            </a:pPr>
            <a:r>
              <a:rPr lang="en-AU" dirty="0" smtClean="0"/>
              <a:t>Borderline Personality Disorder, </a:t>
            </a:r>
          </a:p>
          <a:p>
            <a:pPr eaLnBrk="1" hangingPunct="1">
              <a:defRPr/>
            </a:pPr>
            <a:r>
              <a:rPr lang="en-AU" dirty="0"/>
              <a:t>E</a:t>
            </a:r>
            <a:r>
              <a:rPr lang="en-AU" dirty="0" smtClean="0"/>
              <a:t>ating disorder such as Anorexia Nervosa, </a:t>
            </a:r>
          </a:p>
          <a:p>
            <a:pPr eaLnBrk="1" hangingPunct="1">
              <a:defRPr/>
            </a:pPr>
            <a:r>
              <a:rPr lang="en-AU" dirty="0"/>
              <a:t>S</a:t>
            </a:r>
            <a:r>
              <a:rPr lang="en-AU" dirty="0" smtClean="0"/>
              <a:t>elective </a:t>
            </a:r>
            <a:r>
              <a:rPr lang="en-AU" dirty="0" err="1" smtClean="0"/>
              <a:t>mutism</a:t>
            </a:r>
            <a:r>
              <a:rPr lang="en-AU" dirty="0" smtClean="0"/>
              <a:t>.</a:t>
            </a:r>
          </a:p>
          <a:p>
            <a:pPr eaLnBrk="1" hangingPunct="1">
              <a:defRPr/>
            </a:pPr>
            <a:r>
              <a:rPr lang="en-AU" dirty="0" smtClean="0"/>
              <a:t>Detailed developmental history indicates a diagnosis of Asperger’s syndrome.</a:t>
            </a:r>
          </a:p>
          <a:p>
            <a:pPr eaLnBrk="1" hangingPunct="1">
              <a:defRPr/>
            </a:pPr>
            <a:endParaRPr lang="en-AU" dirty="0" smtClean="0"/>
          </a:p>
        </p:txBody>
      </p:sp>
    </p:spTree>
    <p:extLst>
      <p:ext uri="{BB962C8B-B14F-4D97-AF65-F5344CB8AC3E}">
        <p14:creationId xmlns:p14="http://schemas.microsoft.com/office/powerpoint/2010/main" val="3621987444"/>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fontScale="90000"/>
          </a:bodyPr>
          <a:lstStyle/>
          <a:p>
            <a:pPr eaLnBrk="1" hangingPunct="1"/>
            <a:r>
              <a:rPr lang="en-AU" altLang="en-US" dirty="0" smtClean="0"/>
              <a:t>Pathways to a Diagnosis for Women</a:t>
            </a:r>
          </a:p>
        </p:txBody>
      </p:sp>
      <p:sp>
        <p:nvSpPr>
          <p:cNvPr id="20483" name="Content Placeholder 2"/>
          <p:cNvSpPr>
            <a:spLocks noGrp="1"/>
          </p:cNvSpPr>
          <p:nvPr>
            <p:ph idx="1"/>
          </p:nvPr>
        </p:nvSpPr>
        <p:spPr/>
        <p:txBody>
          <a:bodyPr/>
          <a:lstStyle/>
          <a:p>
            <a:pPr eaLnBrk="1" hangingPunct="1"/>
            <a:endParaRPr lang="en-AU" altLang="en-US" smtClean="0"/>
          </a:p>
          <a:p>
            <a:pPr eaLnBrk="1" hangingPunct="1"/>
            <a:r>
              <a:rPr lang="en-AU" altLang="en-US" smtClean="0"/>
              <a:t>Problems with employment or relationships leads to a search for an explanation  for being different.</a:t>
            </a:r>
          </a:p>
          <a:p>
            <a:pPr eaLnBrk="1" hangingPunct="1"/>
            <a:r>
              <a:rPr lang="en-AU" altLang="en-US" smtClean="0"/>
              <a:t>Having a child with Asperger’s syndrome.</a:t>
            </a:r>
          </a:p>
        </p:txBody>
      </p:sp>
    </p:spTree>
    <p:extLst>
      <p:ext uri="{BB962C8B-B14F-4D97-AF65-F5344CB8AC3E}">
        <p14:creationId xmlns:p14="http://schemas.microsoft.com/office/powerpoint/2010/main" val="3989794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AU" altLang="en-US" smtClean="0"/>
              <a:t>Characteristics from age 5-12 Years</a:t>
            </a:r>
          </a:p>
        </p:txBody>
      </p:sp>
      <p:sp>
        <p:nvSpPr>
          <p:cNvPr id="23555" name="Content Placeholder 2"/>
          <p:cNvSpPr>
            <a:spLocks noGrp="1"/>
          </p:cNvSpPr>
          <p:nvPr>
            <p:ph idx="1"/>
          </p:nvPr>
        </p:nvSpPr>
        <p:spPr/>
        <p:txBody>
          <a:bodyPr/>
          <a:lstStyle/>
          <a:p>
            <a:pPr eaLnBrk="1" hangingPunct="1"/>
            <a:endParaRPr lang="en-AU" altLang="en-US" smtClean="0"/>
          </a:p>
        </p:txBody>
      </p:sp>
    </p:spTree>
    <p:extLst>
      <p:ext uri="{BB962C8B-B14F-4D97-AF65-F5344CB8AC3E}">
        <p14:creationId xmlns:p14="http://schemas.microsoft.com/office/powerpoint/2010/main" val="16012012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AU" dirty="0" smtClean="0"/>
              <a:t>Self-taught reader</a:t>
            </a:r>
            <a:br>
              <a:rPr lang="en-AU" dirty="0" smtClean="0"/>
            </a:br>
            <a:r>
              <a:rPr lang="en-AU" dirty="0" smtClean="0"/>
              <a:t>Advanced vocabulary</a:t>
            </a:r>
          </a:p>
        </p:txBody>
      </p:sp>
      <p:sp>
        <p:nvSpPr>
          <p:cNvPr id="3" name="Content Placeholder 2"/>
          <p:cNvSpPr>
            <a:spLocks noGrp="1"/>
          </p:cNvSpPr>
          <p:nvPr>
            <p:ph idx="1"/>
          </p:nvPr>
        </p:nvSpPr>
        <p:spPr/>
        <p:txBody>
          <a:bodyPr/>
          <a:lstStyle/>
          <a:p>
            <a:endParaRPr lang="en-AU"/>
          </a:p>
        </p:txBody>
      </p:sp>
    </p:spTree>
    <p:extLst>
      <p:ext uri="{BB962C8B-B14F-4D97-AF65-F5344CB8AC3E}">
        <p14:creationId xmlns:p14="http://schemas.microsoft.com/office/powerpoint/2010/main" val="32093210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Programme</a:t>
            </a:r>
            <a:endParaRPr lang="en-AU" dirty="0"/>
          </a:p>
        </p:txBody>
      </p:sp>
      <p:sp>
        <p:nvSpPr>
          <p:cNvPr id="3" name="Content Placeholder 2"/>
          <p:cNvSpPr>
            <a:spLocks noGrp="1"/>
          </p:cNvSpPr>
          <p:nvPr>
            <p:ph idx="1"/>
          </p:nvPr>
        </p:nvSpPr>
        <p:spPr/>
        <p:txBody>
          <a:bodyPr/>
          <a:lstStyle/>
          <a:p>
            <a:r>
              <a:rPr lang="en-AU" dirty="0" smtClean="0"/>
              <a:t>Diagnostic issues</a:t>
            </a:r>
          </a:p>
          <a:p>
            <a:r>
              <a:rPr lang="en-AU" dirty="0" smtClean="0"/>
              <a:t>Characteristics in Primary School</a:t>
            </a:r>
          </a:p>
          <a:p>
            <a:r>
              <a:rPr lang="en-AU" dirty="0"/>
              <a:t>Characteristics in </a:t>
            </a:r>
            <a:r>
              <a:rPr lang="en-AU" dirty="0" smtClean="0"/>
              <a:t>High School</a:t>
            </a:r>
          </a:p>
          <a:p>
            <a:endParaRPr lang="en-AU" dirty="0" smtClean="0"/>
          </a:p>
          <a:p>
            <a:endParaRPr lang="en-AU" dirty="0"/>
          </a:p>
        </p:txBody>
      </p:sp>
    </p:spTree>
    <p:extLst>
      <p:ext uri="{BB962C8B-B14F-4D97-AF65-F5344CB8AC3E}">
        <p14:creationId xmlns:p14="http://schemas.microsoft.com/office/powerpoint/2010/main" val="41476602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AU" altLang="en-US" smtClean="0"/>
              <a:t>Play</a:t>
            </a:r>
          </a:p>
        </p:txBody>
      </p:sp>
      <p:sp>
        <p:nvSpPr>
          <p:cNvPr id="25603" name="Content Placeholder 2"/>
          <p:cNvSpPr>
            <a:spLocks noGrp="1"/>
          </p:cNvSpPr>
          <p:nvPr>
            <p:ph idx="1"/>
          </p:nvPr>
        </p:nvSpPr>
        <p:spPr/>
        <p:txBody>
          <a:bodyPr/>
          <a:lstStyle/>
          <a:p>
            <a:pPr eaLnBrk="1" hangingPunct="1"/>
            <a:r>
              <a:rPr lang="en-US" altLang="en-US" smtClean="0"/>
              <a:t>Doll play to replay and understand social situations.</a:t>
            </a:r>
          </a:p>
          <a:p>
            <a:pPr eaLnBrk="1" hangingPunct="1"/>
            <a:r>
              <a:rPr lang="en-AU" altLang="en-US" i="1" smtClean="0"/>
              <a:t>I played with dolls until I was fourteen years old.</a:t>
            </a:r>
          </a:p>
        </p:txBody>
      </p:sp>
    </p:spTree>
    <p:extLst>
      <p:ext uri="{BB962C8B-B14F-4D97-AF65-F5344CB8AC3E}">
        <p14:creationId xmlns:p14="http://schemas.microsoft.com/office/powerpoint/2010/main" val="2454670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en-US" sz="4000" smtClean="0"/>
              <a:t>Fascination with symmetry and order</a:t>
            </a:r>
          </a:p>
        </p:txBody>
      </p:sp>
      <p:sp>
        <p:nvSpPr>
          <p:cNvPr id="19459" name="Rectangle 3"/>
          <p:cNvSpPr>
            <a:spLocks noGrp="1" noChangeArrowheads="1"/>
          </p:cNvSpPr>
          <p:nvPr>
            <p:ph type="body" idx="1"/>
          </p:nvPr>
        </p:nvSpPr>
        <p:spPr>
          <a:xfrm>
            <a:off x="179388" y="1700213"/>
            <a:ext cx="3744912" cy="5329237"/>
          </a:xfrm>
        </p:spPr>
        <p:txBody>
          <a:bodyPr/>
          <a:lstStyle/>
          <a:p>
            <a:pPr eaLnBrk="1" hangingPunct="1"/>
            <a:r>
              <a:rPr lang="en-US" altLang="en-US" sz="2800" smtClean="0"/>
              <a:t>“The fun came from setting up and arranging things. Maybe this desire to organise things rather than play with things is the reason I never had any great interest in my peers.”</a:t>
            </a:r>
          </a:p>
        </p:txBody>
      </p:sp>
    </p:spTree>
    <p:extLst>
      <p:ext uri="{BB962C8B-B14F-4D97-AF65-F5344CB8AC3E}">
        <p14:creationId xmlns:p14="http://schemas.microsoft.com/office/powerpoint/2010/main" val="26248523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AU" altLang="en-US" smtClean="0"/>
              <a:t>Friendship Characteristics</a:t>
            </a:r>
          </a:p>
        </p:txBody>
      </p:sp>
      <p:sp>
        <p:nvSpPr>
          <p:cNvPr id="26627" name="Content Placeholder 2"/>
          <p:cNvSpPr>
            <a:spLocks noGrp="1"/>
          </p:cNvSpPr>
          <p:nvPr>
            <p:ph idx="1"/>
          </p:nvPr>
        </p:nvSpPr>
        <p:spPr/>
        <p:txBody>
          <a:bodyPr/>
          <a:lstStyle/>
          <a:p>
            <a:pPr eaLnBrk="1" hangingPunct="1"/>
            <a:r>
              <a:rPr lang="en-AU" altLang="en-US" i="1" smtClean="0"/>
              <a:t>She doesn’t play with toys very often but if she does she lines things up and groups them</a:t>
            </a:r>
            <a:r>
              <a:rPr lang="en-AU" altLang="en-US" smtClean="0"/>
              <a:t>.</a:t>
            </a:r>
          </a:p>
          <a:p>
            <a:pPr eaLnBrk="1" hangingPunct="1"/>
            <a:r>
              <a:rPr lang="en-AU" altLang="en-US" i="1" smtClean="0"/>
              <a:t>I never identified with my female classmates</a:t>
            </a:r>
          </a:p>
          <a:p>
            <a:pPr eaLnBrk="1" hangingPunct="1"/>
            <a:r>
              <a:rPr lang="en-AU" altLang="en-US" i="1" smtClean="0"/>
              <a:t>We create our own world in which to do our own thing</a:t>
            </a:r>
          </a:p>
          <a:p>
            <a:pPr eaLnBrk="1" hangingPunct="1"/>
            <a:endParaRPr lang="en-AU" altLang="en-US" i="1" smtClean="0"/>
          </a:p>
          <a:p>
            <a:pPr eaLnBrk="1" hangingPunct="1"/>
            <a:endParaRPr lang="en-AU" altLang="en-US" smtClean="0"/>
          </a:p>
        </p:txBody>
      </p:sp>
    </p:spTree>
    <p:extLst>
      <p:ext uri="{BB962C8B-B14F-4D97-AF65-F5344CB8AC3E}">
        <p14:creationId xmlns:p14="http://schemas.microsoft.com/office/powerpoint/2010/main" val="20460968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AU" altLang="en-US" smtClean="0"/>
              <a:t>Gender Specific Toys </a:t>
            </a:r>
          </a:p>
        </p:txBody>
      </p:sp>
      <p:sp>
        <p:nvSpPr>
          <p:cNvPr id="20483" name="Content Placeholder 2"/>
          <p:cNvSpPr>
            <a:spLocks noGrp="1"/>
          </p:cNvSpPr>
          <p:nvPr>
            <p:ph idx="1"/>
          </p:nvPr>
        </p:nvSpPr>
        <p:spPr/>
        <p:txBody>
          <a:bodyPr/>
          <a:lstStyle/>
          <a:p>
            <a:pPr eaLnBrk="1" hangingPunct="1"/>
            <a:r>
              <a:rPr lang="en-AU" altLang="en-US" i="1" smtClean="0"/>
              <a:t>I loved playing with Lego for years and had many thousands as a child. I also loved cardboard boxes, and drawing/writing. I always ignored the dolls I was given.</a:t>
            </a:r>
          </a:p>
          <a:p>
            <a:pPr eaLnBrk="1" hangingPunct="1"/>
            <a:r>
              <a:rPr lang="en-AU" altLang="en-US" i="1" smtClean="0"/>
              <a:t>Are model aircraft considered ‘toys’? Is there a gender attached to them? I preferred nature or animals to toys.</a:t>
            </a:r>
          </a:p>
        </p:txBody>
      </p:sp>
    </p:spTree>
    <p:extLst>
      <p:ext uri="{BB962C8B-B14F-4D97-AF65-F5344CB8AC3E}">
        <p14:creationId xmlns:p14="http://schemas.microsoft.com/office/powerpoint/2010/main" val="17356554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AU" altLang="en-US" smtClean="0"/>
              <a:t>Gender Specific Toys </a:t>
            </a:r>
          </a:p>
        </p:txBody>
      </p:sp>
      <p:sp>
        <p:nvSpPr>
          <p:cNvPr id="21507" name="Content Placeholder 2"/>
          <p:cNvSpPr>
            <a:spLocks noGrp="1"/>
          </p:cNvSpPr>
          <p:nvPr>
            <p:ph idx="1"/>
          </p:nvPr>
        </p:nvSpPr>
        <p:spPr/>
        <p:txBody>
          <a:bodyPr/>
          <a:lstStyle/>
          <a:p>
            <a:pPr eaLnBrk="1" hangingPunct="1"/>
            <a:r>
              <a:rPr lang="en-AU" altLang="en-US" i="1" smtClean="0"/>
              <a:t>I was given gender specific toys such as Barbie dolls but I did not play with them the same way that all other girls I knew played with them.  The other girls wanted to play out getting married scenarios whereas I played out adventure scenarios such as replacing Tarzan with my Barbie as the hero rescuing my brother’s Action Man in the jungle.</a:t>
            </a:r>
          </a:p>
        </p:txBody>
      </p:sp>
    </p:spTree>
    <p:extLst>
      <p:ext uri="{BB962C8B-B14F-4D97-AF65-F5344CB8AC3E}">
        <p14:creationId xmlns:p14="http://schemas.microsoft.com/office/powerpoint/2010/main" val="20445448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AU" altLang="en-US" smtClean="0"/>
              <a:t>Friendship</a:t>
            </a:r>
          </a:p>
        </p:txBody>
      </p:sp>
      <p:sp>
        <p:nvSpPr>
          <p:cNvPr id="24579" name="Content Placeholder 2"/>
          <p:cNvSpPr>
            <a:spLocks noGrp="1"/>
          </p:cNvSpPr>
          <p:nvPr>
            <p:ph idx="1"/>
          </p:nvPr>
        </p:nvSpPr>
        <p:spPr/>
        <p:txBody>
          <a:bodyPr/>
          <a:lstStyle/>
          <a:p>
            <a:pPr eaLnBrk="1" hangingPunct="1"/>
            <a:r>
              <a:rPr lang="en-AU" altLang="en-US" i="1" smtClean="0"/>
              <a:t>Because of difficulties with non verbals, she often doesn’t understand when other kids get bored or don’t want to play/engage with her anymore.</a:t>
            </a:r>
          </a:p>
          <a:p>
            <a:pPr eaLnBrk="1" hangingPunct="1"/>
            <a:endParaRPr lang="en-AU" altLang="en-US" smtClean="0"/>
          </a:p>
        </p:txBody>
      </p:sp>
    </p:spTree>
    <p:extLst>
      <p:ext uri="{BB962C8B-B14F-4D97-AF65-F5344CB8AC3E}">
        <p14:creationId xmlns:p14="http://schemas.microsoft.com/office/powerpoint/2010/main" val="261671588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AU" altLang="en-US" smtClean="0"/>
              <a:t>Friendship Characteristics</a:t>
            </a:r>
          </a:p>
        </p:txBody>
      </p:sp>
      <p:sp>
        <p:nvSpPr>
          <p:cNvPr id="25603" name="Content Placeholder 2"/>
          <p:cNvSpPr>
            <a:spLocks noGrp="1"/>
          </p:cNvSpPr>
          <p:nvPr>
            <p:ph idx="1"/>
          </p:nvPr>
        </p:nvSpPr>
        <p:spPr/>
        <p:txBody>
          <a:bodyPr/>
          <a:lstStyle/>
          <a:p>
            <a:pPr eaLnBrk="1" hangingPunct="1"/>
            <a:r>
              <a:rPr lang="en-AU" altLang="en-US" i="1" dirty="0" smtClean="0"/>
              <a:t>She becomes very upset when she doesn’t have friends, and will often cry about this.</a:t>
            </a:r>
          </a:p>
          <a:p>
            <a:pPr eaLnBrk="1" hangingPunct="1"/>
            <a:r>
              <a:rPr lang="en-AU" altLang="en-US" i="1" dirty="0" smtClean="0"/>
              <a:t>She used to freeze in social groups and watch for a long time without moving or showing any emotions.</a:t>
            </a:r>
          </a:p>
        </p:txBody>
      </p:sp>
    </p:spTree>
    <p:extLst>
      <p:ext uri="{BB962C8B-B14F-4D97-AF65-F5344CB8AC3E}">
        <p14:creationId xmlns:p14="http://schemas.microsoft.com/office/powerpoint/2010/main" val="104965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AU" altLang="en-US" smtClean="0"/>
              <a:t>Friendships</a:t>
            </a:r>
          </a:p>
        </p:txBody>
      </p:sp>
      <p:sp>
        <p:nvSpPr>
          <p:cNvPr id="28675" name="Content Placeholder 2"/>
          <p:cNvSpPr>
            <a:spLocks noGrp="1"/>
          </p:cNvSpPr>
          <p:nvPr>
            <p:ph idx="1"/>
          </p:nvPr>
        </p:nvSpPr>
        <p:spPr>
          <a:xfrm>
            <a:off x="457200" y="3068638"/>
            <a:ext cx="8229600" cy="4525962"/>
          </a:xfrm>
        </p:spPr>
        <p:txBody>
          <a:bodyPr/>
          <a:lstStyle/>
          <a:p>
            <a:pPr eaLnBrk="1" hangingPunct="1"/>
            <a:r>
              <a:rPr lang="en-US" altLang="en-US" smtClean="0"/>
              <a:t>Peer support (not bitchy).</a:t>
            </a:r>
          </a:p>
          <a:p>
            <a:pPr eaLnBrk="1" hangingPunct="1"/>
            <a:r>
              <a:rPr lang="en-US" altLang="en-US" smtClean="0"/>
              <a:t>Single friend who provides guidance and security.</a:t>
            </a:r>
          </a:p>
          <a:p>
            <a:pPr eaLnBrk="1" hangingPunct="1"/>
            <a:r>
              <a:rPr lang="en-US" altLang="en-US" smtClean="0"/>
              <a:t>Unpaid teacher aid in the classroom and play ground</a:t>
            </a:r>
          </a:p>
          <a:p>
            <a:pPr eaLnBrk="1" hangingPunct="1"/>
            <a:endParaRPr lang="en-AU" altLang="en-US" smtClean="0"/>
          </a:p>
        </p:txBody>
      </p:sp>
    </p:spTree>
    <p:extLst>
      <p:ext uri="{BB962C8B-B14F-4D97-AF65-F5344CB8AC3E}">
        <p14:creationId xmlns:p14="http://schemas.microsoft.com/office/powerpoint/2010/main" val="20079300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AU" altLang="en-US" smtClean="0"/>
              <a:t>A Tomboy</a:t>
            </a:r>
          </a:p>
        </p:txBody>
      </p:sp>
      <p:sp>
        <p:nvSpPr>
          <p:cNvPr id="3" name="Content Placeholder 2"/>
          <p:cNvSpPr>
            <a:spLocks noGrp="1"/>
          </p:cNvSpPr>
          <p:nvPr>
            <p:ph idx="1"/>
          </p:nvPr>
        </p:nvSpPr>
        <p:spPr/>
        <p:txBody>
          <a:bodyPr rtlCol="0">
            <a:normAutofit fontScale="92500" lnSpcReduction="10000"/>
          </a:bodyPr>
          <a:lstStyle/>
          <a:p>
            <a:pPr eaLnBrk="1" fontAlgn="auto" hangingPunct="1">
              <a:spcAft>
                <a:spcPts val="0"/>
              </a:spcAft>
              <a:buFont typeface="Arial" pitchFamily="34" charset="0"/>
              <a:buChar char="•"/>
              <a:defRPr/>
            </a:pPr>
            <a:r>
              <a:rPr lang="en-AU" i="1" dirty="0" smtClean="0"/>
              <a:t>Many stereotypical girls activities were stupid, boring and inexplicable.</a:t>
            </a:r>
          </a:p>
          <a:p>
            <a:pPr eaLnBrk="1" fontAlgn="auto" hangingPunct="1">
              <a:spcAft>
                <a:spcPts val="0"/>
              </a:spcAft>
              <a:buFont typeface="Arial" pitchFamily="34" charset="0"/>
              <a:buChar char="•"/>
              <a:defRPr/>
            </a:pPr>
            <a:r>
              <a:rPr lang="en-AU" i="1" dirty="0" smtClean="0"/>
              <a:t>It is more accurate to say that I am gender-neutral. As a child I liked to play with boys because I enjoyed toy cars, Lego,, building blocks, sports and that kind of thing, and sadly girls are not often given toys like cars and blocks; also girls were more complicated, and unkind in ways I didn’t understand.</a:t>
            </a:r>
          </a:p>
          <a:p>
            <a:pPr eaLnBrk="1" fontAlgn="auto" hangingPunct="1">
              <a:spcAft>
                <a:spcPts val="0"/>
              </a:spcAft>
              <a:buFont typeface="Arial" pitchFamily="34" charset="0"/>
              <a:buChar char="•"/>
              <a:defRPr/>
            </a:pPr>
            <a:r>
              <a:rPr lang="en-AU" i="1" dirty="0" smtClean="0"/>
              <a:t>Boys are more logical</a:t>
            </a:r>
            <a:r>
              <a:rPr lang="en-AU" dirty="0" smtClean="0"/>
              <a:t>.</a:t>
            </a:r>
          </a:p>
        </p:txBody>
      </p:sp>
    </p:spTree>
    <p:extLst>
      <p:ext uri="{BB962C8B-B14F-4D97-AF65-F5344CB8AC3E}">
        <p14:creationId xmlns:p14="http://schemas.microsoft.com/office/powerpoint/2010/main" val="16187928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AU" altLang="en-US" smtClean="0"/>
              <a:t>A Tomboy</a:t>
            </a:r>
          </a:p>
        </p:txBody>
      </p:sp>
      <p:sp>
        <p:nvSpPr>
          <p:cNvPr id="30723" name="Content Placeholder 2"/>
          <p:cNvSpPr>
            <a:spLocks noGrp="1"/>
          </p:cNvSpPr>
          <p:nvPr>
            <p:ph idx="1"/>
          </p:nvPr>
        </p:nvSpPr>
        <p:spPr/>
        <p:txBody>
          <a:bodyPr/>
          <a:lstStyle/>
          <a:p>
            <a:pPr eaLnBrk="1" hangingPunct="1"/>
            <a:r>
              <a:rPr lang="en-AU" altLang="en-US" i="1" smtClean="0"/>
              <a:t>I was very much a tom boy (to my mother’s disappointment) and still have those tendencies, but I have always been interested only in men. Not a good way to attract them!</a:t>
            </a:r>
          </a:p>
          <a:p>
            <a:pPr eaLnBrk="1" hangingPunct="1"/>
            <a:r>
              <a:rPr lang="en-AU" altLang="en-US" smtClean="0"/>
              <a:t>Being a tom boy is socially acceptable in the pre-puberty years but less acceptable after puberty</a:t>
            </a:r>
          </a:p>
        </p:txBody>
      </p:sp>
    </p:spTree>
    <p:extLst>
      <p:ext uri="{BB962C8B-B14F-4D97-AF65-F5344CB8AC3E}">
        <p14:creationId xmlns:p14="http://schemas.microsoft.com/office/powerpoint/2010/main" val="5630708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317500" y="468313"/>
            <a:ext cx="8637588" cy="1736725"/>
          </a:xfrm>
        </p:spPr>
        <p:txBody>
          <a:bodyPr rtlCol="0">
            <a:normAutofit fontScale="90000"/>
          </a:bodyPr>
          <a:lstStyle/>
          <a:p>
            <a:pPr>
              <a:defRPr/>
            </a:pPr>
            <a:r>
              <a:rPr lang="en-AU" sz="5400" dirty="0" smtClean="0"/>
              <a:t>Diagnosis </a:t>
            </a:r>
            <a:r>
              <a:rPr lang="en-AU" sz="5400" dirty="0"/>
              <a:t>of G</a:t>
            </a:r>
            <a:r>
              <a:rPr lang="en-AU" sz="5400" dirty="0" smtClean="0"/>
              <a:t>irls and Women with ASD Level 1 (Asperger’s Syndrome)</a:t>
            </a:r>
            <a:endParaRPr lang="en-GB" sz="5400" b="1" dirty="0" smtClean="0"/>
          </a:p>
        </p:txBody>
      </p:sp>
      <p:sp>
        <p:nvSpPr>
          <p:cNvPr id="13315" name="Rectangle 3"/>
          <p:cNvSpPr>
            <a:spLocks noGrp="1" noChangeArrowheads="1"/>
          </p:cNvSpPr>
          <p:nvPr>
            <p:ph type="body" idx="1"/>
          </p:nvPr>
        </p:nvSpPr>
        <p:spPr>
          <a:xfrm>
            <a:off x="457200" y="2627313"/>
            <a:ext cx="5267325" cy="4114800"/>
          </a:xfrm>
        </p:spPr>
        <p:txBody>
          <a:bodyPr/>
          <a:lstStyle/>
          <a:p>
            <a:pPr eaLnBrk="1" hangingPunct="1"/>
            <a:r>
              <a:rPr lang="en-US" altLang="en-US" smtClean="0"/>
              <a:t>The invisible end of the spectrum (Ruth Baker)</a:t>
            </a:r>
          </a:p>
          <a:p>
            <a:pPr eaLnBrk="1" hangingPunct="1"/>
            <a:r>
              <a:rPr lang="en-AU" altLang="en-US" smtClean="0"/>
              <a:t>Fly under the radar of a diagnosis</a:t>
            </a:r>
          </a:p>
          <a:p>
            <a:pPr eaLnBrk="1" hangingPunct="1"/>
            <a:r>
              <a:rPr lang="en-US" altLang="en-US" smtClean="0"/>
              <a:t>Coping  and camouflaging mechanisms of observation and imitating</a:t>
            </a:r>
          </a:p>
          <a:p>
            <a:pPr eaLnBrk="1" hangingPunct="1"/>
            <a:endParaRPr lang="en-US" altLang="en-US" smtClean="0"/>
          </a:p>
          <a:p>
            <a:pPr eaLnBrk="1" hangingPunct="1"/>
            <a:endParaRPr lang="en-US" altLang="en-US" smtClean="0"/>
          </a:p>
        </p:txBody>
      </p:sp>
      <p:sp>
        <p:nvSpPr>
          <p:cNvPr id="13317" name="TextBox 1"/>
          <p:cNvSpPr txBox="1">
            <a:spLocks noChangeArrowheads="1"/>
          </p:cNvSpPr>
          <p:nvPr/>
        </p:nvSpPr>
        <p:spPr bwMode="auto">
          <a:xfrm>
            <a:off x="5815013" y="6165850"/>
            <a:ext cx="25574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AU" altLang="en-US" sz="1800">
                <a:latin typeface="Arial" charset="0"/>
              </a:rPr>
              <a:t>Alexis Wineman: Miss Montana</a:t>
            </a:r>
          </a:p>
        </p:txBody>
      </p:sp>
    </p:spTree>
    <p:custDataLst>
      <p:tags r:id="rId1"/>
    </p:custDataLst>
    <p:extLst>
      <p:ext uri="{BB962C8B-B14F-4D97-AF65-F5344CB8AC3E}">
        <p14:creationId xmlns:p14="http://schemas.microsoft.com/office/powerpoint/2010/main" val="2012504613"/>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AU" altLang="en-US" smtClean="0"/>
              <a:t>A Tomboy</a:t>
            </a:r>
          </a:p>
        </p:txBody>
      </p:sp>
      <p:sp>
        <p:nvSpPr>
          <p:cNvPr id="31747" name="Content Placeholder 2"/>
          <p:cNvSpPr>
            <a:spLocks noGrp="1"/>
          </p:cNvSpPr>
          <p:nvPr>
            <p:ph idx="1"/>
          </p:nvPr>
        </p:nvSpPr>
        <p:spPr>
          <a:xfrm>
            <a:off x="457200" y="1196975"/>
            <a:ext cx="8229600" cy="4525963"/>
          </a:xfrm>
        </p:spPr>
        <p:txBody>
          <a:bodyPr/>
          <a:lstStyle/>
          <a:p>
            <a:pPr eaLnBrk="1" hangingPunct="1"/>
            <a:r>
              <a:rPr lang="en-AU" altLang="en-US" i="1" smtClean="0"/>
              <a:t>It was easier to identify with boys because they just wanted to have fun. Girls had more social rules to follow or blunder. They had more gossip and didn’t like to get dirty. The guys were fun and I could almost be myself around them.</a:t>
            </a:r>
          </a:p>
          <a:p>
            <a:pPr eaLnBrk="1" hangingPunct="1"/>
            <a:r>
              <a:rPr lang="en-AU" altLang="en-US" i="1" smtClean="0"/>
              <a:t>I don’t know how to do girl things.</a:t>
            </a:r>
          </a:p>
        </p:txBody>
      </p:sp>
    </p:spTree>
    <p:extLst>
      <p:ext uri="{BB962C8B-B14F-4D97-AF65-F5344CB8AC3E}">
        <p14:creationId xmlns:p14="http://schemas.microsoft.com/office/powerpoint/2010/main" val="17161513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en-AU" altLang="en-US" smtClean="0"/>
              <a:t>Teenagers</a:t>
            </a:r>
          </a:p>
        </p:txBody>
      </p:sp>
      <p:sp>
        <p:nvSpPr>
          <p:cNvPr id="2" name="Content Placeholder 1"/>
          <p:cNvSpPr>
            <a:spLocks noGrp="1"/>
          </p:cNvSpPr>
          <p:nvPr>
            <p:ph idx="1"/>
          </p:nvPr>
        </p:nvSpPr>
        <p:spPr/>
        <p:txBody>
          <a:bodyPr/>
          <a:lstStyle/>
          <a:p>
            <a:endParaRPr lang="en-AU"/>
          </a:p>
        </p:txBody>
      </p:sp>
    </p:spTree>
    <p:extLst>
      <p:ext uri="{BB962C8B-B14F-4D97-AF65-F5344CB8AC3E}">
        <p14:creationId xmlns:p14="http://schemas.microsoft.com/office/powerpoint/2010/main" val="170043629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AU" dirty="0" smtClean="0"/>
              <a:t>Ultra-feminine or anti-social conventions</a:t>
            </a:r>
            <a:endParaRPr lang="en-AU" dirty="0"/>
          </a:p>
        </p:txBody>
      </p:sp>
      <p:sp>
        <p:nvSpPr>
          <p:cNvPr id="35843" name="Content Placeholder 2"/>
          <p:cNvSpPr>
            <a:spLocks noGrp="1"/>
          </p:cNvSpPr>
          <p:nvPr>
            <p:ph idx="1"/>
          </p:nvPr>
        </p:nvSpPr>
        <p:spPr/>
        <p:txBody>
          <a:bodyPr/>
          <a:lstStyle/>
          <a:p>
            <a:r>
              <a:rPr lang="en-AU" altLang="en-US" smtClean="0"/>
              <a:t>Try to fit in during Primary School by being ultra feminine (pink and frilly)</a:t>
            </a:r>
          </a:p>
          <a:p>
            <a:r>
              <a:rPr lang="en-AU" altLang="en-US" smtClean="0"/>
              <a:t>In adolescence, when it is not working, the pendulum can swing the other way</a:t>
            </a:r>
          </a:p>
          <a:p>
            <a:r>
              <a:rPr lang="en-AU" altLang="en-US" smtClean="0"/>
              <a:t>Despise femininity and defy social and gender conventions</a:t>
            </a:r>
          </a:p>
        </p:txBody>
      </p:sp>
    </p:spTree>
    <p:extLst>
      <p:ext uri="{BB962C8B-B14F-4D97-AF65-F5344CB8AC3E}">
        <p14:creationId xmlns:p14="http://schemas.microsoft.com/office/powerpoint/2010/main" val="14393701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AU" altLang="en-US" smtClean="0"/>
              <a:t>Adolescence</a:t>
            </a:r>
          </a:p>
        </p:txBody>
      </p:sp>
      <p:sp>
        <p:nvSpPr>
          <p:cNvPr id="58371" name="Content Placeholder 2"/>
          <p:cNvSpPr>
            <a:spLocks noGrp="1"/>
          </p:cNvSpPr>
          <p:nvPr>
            <p:ph idx="1"/>
          </p:nvPr>
        </p:nvSpPr>
        <p:spPr/>
        <p:txBody>
          <a:bodyPr/>
          <a:lstStyle/>
          <a:p>
            <a:pPr eaLnBrk="1" hangingPunct="1"/>
            <a:r>
              <a:rPr lang="en-AU" altLang="en-US" smtClean="0"/>
              <a:t>Power of the peer group for self-esteem.</a:t>
            </a:r>
          </a:p>
          <a:p>
            <a:pPr eaLnBrk="1" hangingPunct="1"/>
            <a:r>
              <a:rPr lang="en-AU" altLang="en-US" i="1" smtClean="0"/>
              <a:t>In high school, girls treated me like I was something else, not boy, not girl, just an </a:t>
            </a:r>
            <a:r>
              <a:rPr lang="en-AU" altLang="en-US" b="1" i="1" smtClean="0"/>
              <a:t>it</a:t>
            </a:r>
          </a:p>
          <a:p>
            <a:pPr eaLnBrk="1" hangingPunct="1"/>
            <a:endParaRPr lang="en-AU" altLang="en-US" smtClean="0"/>
          </a:p>
        </p:txBody>
      </p:sp>
    </p:spTree>
    <p:extLst>
      <p:ext uri="{BB962C8B-B14F-4D97-AF65-F5344CB8AC3E}">
        <p14:creationId xmlns:p14="http://schemas.microsoft.com/office/powerpoint/2010/main" val="21271591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AU" altLang="en-US" smtClean="0"/>
              <a:t>Recovery from Social Exhaustion</a:t>
            </a:r>
          </a:p>
        </p:txBody>
      </p:sp>
      <p:sp>
        <p:nvSpPr>
          <p:cNvPr id="37891" name="Content Placeholder 2"/>
          <p:cNvSpPr>
            <a:spLocks noGrp="1"/>
          </p:cNvSpPr>
          <p:nvPr>
            <p:ph idx="1"/>
          </p:nvPr>
        </p:nvSpPr>
        <p:spPr/>
        <p:txBody>
          <a:bodyPr/>
          <a:lstStyle/>
          <a:p>
            <a:pPr eaLnBrk="1" hangingPunct="1"/>
            <a:r>
              <a:rPr lang="en-AU" altLang="en-US" i="1" smtClean="0"/>
              <a:t>It drains me mentally and physically. I am exhausted after having spent a lot of time with others and I need to recover in solitude.</a:t>
            </a:r>
          </a:p>
          <a:p>
            <a:pPr eaLnBrk="1" hangingPunct="1"/>
            <a:r>
              <a:rPr lang="en-AU" altLang="en-US" smtClean="0"/>
              <a:t>Cinderella at the ball at midnight</a:t>
            </a:r>
          </a:p>
          <a:p>
            <a:pPr eaLnBrk="1" hangingPunct="1"/>
            <a:r>
              <a:rPr lang="en-AU" altLang="en-US" i="1" smtClean="0"/>
              <a:t>I relished isolation and solitude and when I was by myself I thoroughly enjoyed the company of an empty room</a:t>
            </a:r>
            <a:r>
              <a:rPr lang="en-AU" altLang="en-US" smtClean="0"/>
              <a:t> (Caroline)</a:t>
            </a:r>
          </a:p>
        </p:txBody>
      </p:sp>
    </p:spTree>
    <p:extLst>
      <p:ext uri="{BB962C8B-B14F-4D97-AF65-F5344CB8AC3E}">
        <p14:creationId xmlns:p14="http://schemas.microsoft.com/office/powerpoint/2010/main" val="33365849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AU" altLang="en-US" smtClean="0"/>
              <a:t>Clothing and Fashion</a:t>
            </a:r>
          </a:p>
        </p:txBody>
      </p:sp>
      <p:sp>
        <p:nvSpPr>
          <p:cNvPr id="3" name="Content Placeholder 2"/>
          <p:cNvSpPr>
            <a:spLocks noGrp="1"/>
          </p:cNvSpPr>
          <p:nvPr>
            <p:ph idx="1"/>
          </p:nvPr>
        </p:nvSpPr>
        <p:spPr/>
        <p:txBody>
          <a:bodyPr rtlCol="0">
            <a:normAutofit lnSpcReduction="10000"/>
          </a:bodyPr>
          <a:lstStyle/>
          <a:p>
            <a:pPr eaLnBrk="1" fontAlgn="auto" hangingPunct="1">
              <a:spcAft>
                <a:spcPts val="0"/>
              </a:spcAft>
              <a:buFont typeface="Arial" pitchFamily="34" charset="0"/>
              <a:buChar char="•"/>
              <a:defRPr/>
            </a:pPr>
            <a:r>
              <a:rPr lang="en-AU" i="1" dirty="0" smtClean="0"/>
              <a:t>Most of my clothing is gender-neutral. I generally don’t like dresses or skirts and find many of them impractical, too ornamental, and uncomfortable; likewise women’s dress shoes. I usually wear unisex sneakers or brown loafer shoes.</a:t>
            </a:r>
          </a:p>
          <a:p>
            <a:pPr eaLnBrk="1" fontAlgn="auto" hangingPunct="1">
              <a:spcAft>
                <a:spcPts val="0"/>
              </a:spcAft>
              <a:buFont typeface="Arial" pitchFamily="34" charset="0"/>
              <a:buChar char="•"/>
              <a:defRPr/>
            </a:pPr>
            <a:r>
              <a:rPr lang="en-AU" i="1" dirty="0" smtClean="0"/>
              <a:t>Nothing feminine or fancy!</a:t>
            </a:r>
          </a:p>
          <a:p>
            <a:pPr eaLnBrk="1" fontAlgn="auto" hangingPunct="1">
              <a:spcAft>
                <a:spcPts val="0"/>
              </a:spcAft>
              <a:buFont typeface="Arial" pitchFamily="34" charset="0"/>
              <a:buChar char="•"/>
              <a:defRPr/>
            </a:pPr>
            <a:r>
              <a:rPr lang="en-AU" i="1" dirty="0" smtClean="0"/>
              <a:t>Just make sure there are no florals and frilly bits</a:t>
            </a:r>
          </a:p>
        </p:txBody>
      </p:sp>
    </p:spTree>
    <p:extLst>
      <p:ext uri="{BB962C8B-B14F-4D97-AF65-F5344CB8AC3E}">
        <p14:creationId xmlns:p14="http://schemas.microsoft.com/office/powerpoint/2010/main" val="34797745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AU" altLang="en-US" smtClean="0"/>
              <a:t>Clothing and Fashion</a:t>
            </a:r>
          </a:p>
        </p:txBody>
      </p:sp>
      <p:sp>
        <p:nvSpPr>
          <p:cNvPr id="43011" name="Content Placeholder 2"/>
          <p:cNvSpPr>
            <a:spLocks noGrp="1"/>
          </p:cNvSpPr>
          <p:nvPr>
            <p:ph idx="1"/>
          </p:nvPr>
        </p:nvSpPr>
        <p:spPr/>
        <p:txBody>
          <a:bodyPr/>
          <a:lstStyle/>
          <a:p>
            <a:pPr eaLnBrk="1" hangingPunct="1"/>
            <a:r>
              <a:rPr lang="en-AU" altLang="en-US" i="1" smtClean="0"/>
              <a:t>Girl clothes fit better, but I always try to find androgynous ones.</a:t>
            </a:r>
          </a:p>
          <a:p>
            <a:pPr eaLnBrk="1" hangingPunct="1"/>
            <a:r>
              <a:rPr lang="en-AU" altLang="en-US" i="1" smtClean="0"/>
              <a:t>Guy clothes are generally more practical</a:t>
            </a:r>
          </a:p>
          <a:p>
            <a:pPr eaLnBrk="1" hangingPunct="1"/>
            <a:r>
              <a:rPr lang="en-AU" altLang="en-US" i="1" smtClean="0"/>
              <a:t>I like jeans and shirts because I don’t have to think about what to wear. Clothes styles don’t really interest me. I feel odd when I dress fashionably and I am not sure whether I am overdressed or underdressed.</a:t>
            </a:r>
          </a:p>
        </p:txBody>
      </p:sp>
    </p:spTree>
    <p:extLst>
      <p:ext uri="{BB962C8B-B14F-4D97-AF65-F5344CB8AC3E}">
        <p14:creationId xmlns:p14="http://schemas.microsoft.com/office/powerpoint/2010/main" val="35424475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pPr eaLnBrk="1" hangingPunct="1"/>
            <a:r>
              <a:rPr lang="en-AU" altLang="en-US" smtClean="0"/>
              <a:t>Clothing and Fashion</a:t>
            </a:r>
          </a:p>
        </p:txBody>
      </p:sp>
      <p:sp>
        <p:nvSpPr>
          <p:cNvPr id="3" name="Content Placeholder 2"/>
          <p:cNvSpPr>
            <a:spLocks noGrp="1"/>
          </p:cNvSpPr>
          <p:nvPr>
            <p:ph idx="1"/>
          </p:nvPr>
        </p:nvSpPr>
        <p:spPr/>
        <p:txBody>
          <a:bodyPr rtlCol="0">
            <a:normAutofit lnSpcReduction="10000"/>
          </a:bodyPr>
          <a:lstStyle/>
          <a:p>
            <a:pPr eaLnBrk="1" fontAlgn="auto" hangingPunct="1">
              <a:spcAft>
                <a:spcPts val="0"/>
              </a:spcAft>
              <a:buFont typeface="Arial" pitchFamily="34" charset="0"/>
              <a:buChar char="•"/>
              <a:defRPr/>
            </a:pPr>
            <a:r>
              <a:rPr lang="en-AU" i="1" dirty="0" smtClean="0"/>
              <a:t>I am told that I began refusing frilly clothing and dresses by age one and a half.</a:t>
            </a:r>
          </a:p>
          <a:p>
            <a:pPr eaLnBrk="1" fontAlgn="auto" hangingPunct="1">
              <a:spcAft>
                <a:spcPts val="0"/>
              </a:spcAft>
              <a:buFont typeface="Arial" pitchFamily="34" charset="0"/>
              <a:buChar char="•"/>
              <a:defRPr/>
            </a:pPr>
            <a:r>
              <a:rPr lang="en-AU" i="1" dirty="0" smtClean="0"/>
              <a:t>I am generally not interested in appearing particularly feminine or masculine because I don’t identify with either.</a:t>
            </a:r>
          </a:p>
          <a:p>
            <a:pPr eaLnBrk="1" fontAlgn="auto" hangingPunct="1">
              <a:spcAft>
                <a:spcPts val="0"/>
              </a:spcAft>
              <a:buFont typeface="Arial" pitchFamily="34" charset="0"/>
              <a:buChar char="•"/>
              <a:defRPr/>
            </a:pPr>
            <a:r>
              <a:rPr lang="en-AU" i="1" dirty="0" smtClean="0"/>
              <a:t>I like dresses and girlie colours.</a:t>
            </a:r>
          </a:p>
          <a:p>
            <a:pPr eaLnBrk="1" fontAlgn="auto" hangingPunct="1">
              <a:spcAft>
                <a:spcPts val="0"/>
              </a:spcAft>
              <a:buFont typeface="Arial" pitchFamily="34" charset="0"/>
              <a:buChar char="•"/>
              <a:defRPr/>
            </a:pPr>
            <a:r>
              <a:rPr lang="en-AU" i="1" dirty="0" smtClean="0"/>
              <a:t>I like to wear either baggy pants or skirts. I love to dress in my ballet outfit and I have a few fairy ‘outfits’.</a:t>
            </a:r>
          </a:p>
        </p:txBody>
      </p:sp>
    </p:spTree>
    <p:extLst>
      <p:ext uri="{BB962C8B-B14F-4D97-AF65-F5344CB8AC3E}">
        <p14:creationId xmlns:p14="http://schemas.microsoft.com/office/powerpoint/2010/main" val="27460561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714375" y="274638"/>
            <a:ext cx="8229600" cy="1143000"/>
          </a:xfrm>
        </p:spPr>
        <p:txBody>
          <a:bodyPr/>
          <a:lstStyle/>
          <a:p>
            <a:pPr eaLnBrk="1" hangingPunct="1"/>
            <a:r>
              <a:rPr lang="en-AU" altLang="en-US" smtClean="0"/>
              <a:t>Make Up and Perfumes</a:t>
            </a:r>
          </a:p>
        </p:txBody>
      </p:sp>
      <p:sp>
        <p:nvSpPr>
          <p:cNvPr id="44035" name="Content Placeholder 2"/>
          <p:cNvSpPr>
            <a:spLocks noGrp="1"/>
          </p:cNvSpPr>
          <p:nvPr>
            <p:ph idx="1"/>
          </p:nvPr>
        </p:nvSpPr>
        <p:spPr>
          <a:xfrm>
            <a:off x="457200" y="2071688"/>
            <a:ext cx="8229600" cy="4525962"/>
          </a:xfrm>
        </p:spPr>
        <p:txBody>
          <a:bodyPr/>
          <a:lstStyle/>
          <a:p>
            <a:pPr eaLnBrk="1" hangingPunct="1"/>
            <a:r>
              <a:rPr lang="en-AU" altLang="en-US" i="1" smtClean="0"/>
              <a:t>I can’t stand the feel of foundation on my skin and eye makeup stings my eyes. I do wear lipstick a lot. Make up is greasy and disgusting.</a:t>
            </a:r>
          </a:p>
          <a:p>
            <a:pPr eaLnBrk="1" hangingPunct="1"/>
            <a:r>
              <a:rPr lang="en-AU" altLang="en-US" i="1" smtClean="0"/>
              <a:t>Olfactory sensitivity for perfumes.</a:t>
            </a:r>
          </a:p>
          <a:p>
            <a:pPr eaLnBrk="1" hangingPunct="1"/>
            <a:r>
              <a:rPr lang="en-AU" altLang="en-US" i="1" smtClean="0"/>
              <a:t>I have a major aversion to perfume on people.</a:t>
            </a:r>
          </a:p>
          <a:p>
            <a:pPr eaLnBrk="1" hangingPunct="1"/>
            <a:r>
              <a:rPr lang="en-AU" altLang="en-US" i="1" smtClean="0"/>
              <a:t>I don’t care about fashion or hair styles and I stopped wearing makeup once I got married</a:t>
            </a:r>
            <a:r>
              <a:rPr lang="en-AU" altLang="en-US" smtClean="0"/>
              <a:t>.</a:t>
            </a:r>
          </a:p>
        </p:txBody>
      </p:sp>
    </p:spTree>
    <p:extLst>
      <p:ext uri="{BB962C8B-B14F-4D97-AF65-F5344CB8AC3E}">
        <p14:creationId xmlns:p14="http://schemas.microsoft.com/office/powerpoint/2010/main" val="4545183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pPr eaLnBrk="1" hangingPunct="1"/>
            <a:r>
              <a:rPr lang="en-AU" altLang="en-US" smtClean="0"/>
              <a:t>Girls and Women</a:t>
            </a:r>
          </a:p>
        </p:txBody>
      </p:sp>
      <p:sp>
        <p:nvSpPr>
          <p:cNvPr id="117763" name="Content Placeholder 2"/>
          <p:cNvSpPr>
            <a:spLocks noGrp="1"/>
          </p:cNvSpPr>
          <p:nvPr>
            <p:ph idx="1"/>
          </p:nvPr>
        </p:nvSpPr>
        <p:spPr/>
        <p:txBody>
          <a:bodyPr/>
          <a:lstStyle/>
          <a:p>
            <a:pPr eaLnBrk="1" hangingPunct="1"/>
            <a:r>
              <a:rPr lang="en-AU" altLang="en-US" smtClean="0"/>
              <a:t>Sexuality a way to be popular</a:t>
            </a:r>
          </a:p>
          <a:p>
            <a:pPr eaLnBrk="1" hangingPunct="1"/>
            <a:r>
              <a:rPr lang="en-AU" altLang="en-US" smtClean="0"/>
              <a:t>Clone themselves on a popular girl</a:t>
            </a:r>
          </a:p>
          <a:p>
            <a:pPr eaLnBrk="1" hangingPunct="1"/>
            <a:r>
              <a:rPr lang="en-AU" altLang="en-US" smtClean="0"/>
              <a:t>More aware than boys of their social performance </a:t>
            </a:r>
          </a:p>
          <a:p>
            <a:pPr eaLnBrk="1" hangingPunct="1"/>
            <a:r>
              <a:rPr lang="en-AU" altLang="en-US" smtClean="0"/>
              <a:t>“If we choose a caring profession, we do not appear to have social dysfunction Ruth Baker</a:t>
            </a:r>
          </a:p>
        </p:txBody>
      </p:sp>
    </p:spTree>
    <p:extLst>
      <p:ext uri="{BB962C8B-B14F-4D97-AF65-F5344CB8AC3E}">
        <p14:creationId xmlns:p14="http://schemas.microsoft.com/office/powerpoint/2010/main" val="4141788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17500" y="49213"/>
            <a:ext cx="8637588" cy="1736725"/>
          </a:xfrm>
        </p:spPr>
        <p:txBody>
          <a:bodyPr/>
          <a:lstStyle/>
          <a:p>
            <a:pPr eaLnBrk="1" hangingPunct="1"/>
            <a:r>
              <a:rPr lang="en-US" altLang="en-US" sz="5400" b="1" smtClean="0"/>
              <a:t>Profile of Abilities in Girls</a:t>
            </a:r>
            <a:endParaRPr lang="en-GB" altLang="en-US" sz="5400" b="1" smtClean="0"/>
          </a:p>
        </p:txBody>
      </p:sp>
      <p:sp>
        <p:nvSpPr>
          <p:cNvPr id="14339" name="Rectangle 3"/>
          <p:cNvSpPr>
            <a:spLocks noGrp="1" noChangeArrowheads="1"/>
          </p:cNvSpPr>
          <p:nvPr>
            <p:ph type="body" idx="1"/>
          </p:nvPr>
        </p:nvSpPr>
        <p:spPr>
          <a:xfrm>
            <a:off x="685800" y="1143000"/>
            <a:ext cx="6477000" cy="4518025"/>
          </a:xfrm>
        </p:spPr>
        <p:txBody>
          <a:bodyPr/>
          <a:lstStyle/>
          <a:p>
            <a:pPr eaLnBrk="1" hangingPunct="1"/>
            <a:endParaRPr lang="en-US" altLang="en-US" smtClean="0"/>
          </a:p>
          <a:p>
            <a:pPr eaLnBrk="1" hangingPunct="1"/>
            <a:r>
              <a:rPr lang="en-US" altLang="en-US" smtClean="0"/>
              <a:t>Observe and try to understand before they make the first step</a:t>
            </a:r>
          </a:p>
          <a:p>
            <a:pPr eaLnBrk="1" hangingPunct="1"/>
            <a:r>
              <a:rPr lang="en-US" altLang="en-US" smtClean="0"/>
              <a:t>Reading fiction (or watching soap operas) helps learn about inner thoughts and feelings</a:t>
            </a:r>
          </a:p>
        </p:txBody>
      </p:sp>
    </p:spTree>
    <p:custDataLst>
      <p:tags r:id="rId1"/>
    </p:custDataLst>
    <p:extLst>
      <p:ext uri="{BB962C8B-B14F-4D97-AF65-F5344CB8AC3E}">
        <p14:creationId xmlns:p14="http://schemas.microsoft.com/office/powerpoint/2010/main" val="1785433625"/>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r>
              <a:rPr lang="en-US" altLang="en-US" sz="4000" smtClean="0"/>
              <a:t>Vulnerability to Relationship Predators</a:t>
            </a:r>
          </a:p>
        </p:txBody>
      </p:sp>
      <p:sp>
        <p:nvSpPr>
          <p:cNvPr id="114691" name="Rectangle 3"/>
          <p:cNvSpPr>
            <a:spLocks noGrp="1" noChangeArrowheads="1"/>
          </p:cNvSpPr>
          <p:nvPr>
            <p:ph type="body" idx="1"/>
          </p:nvPr>
        </p:nvSpPr>
        <p:spPr/>
        <p:txBody>
          <a:bodyPr/>
          <a:lstStyle/>
          <a:p>
            <a:pPr eaLnBrk="1" hangingPunct="1"/>
            <a:r>
              <a:rPr lang="en-US" altLang="en-US" i="1" smtClean="0"/>
              <a:t>“I set my expectations very low and as a result gravitated towards abusive people”</a:t>
            </a:r>
          </a:p>
          <a:p>
            <a:pPr eaLnBrk="1" hangingPunct="1"/>
            <a:r>
              <a:rPr lang="en-US" altLang="en-US" smtClean="0"/>
              <a:t>Character judgments.</a:t>
            </a:r>
          </a:p>
          <a:p>
            <a:pPr eaLnBrk="1" hangingPunct="1"/>
            <a:r>
              <a:rPr lang="en-AU" altLang="en-US" smtClean="0"/>
              <a:t>Have pets for emotional support</a:t>
            </a:r>
          </a:p>
          <a:p>
            <a:pPr eaLnBrk="1" hangingPunct="1"/>
            <a:endParaRPr lang="en-US" altLang="en-US" smtClean="0"/>
          </a:p>
          <a:p>
            <a:pPr eaLnBrk="1" hangingPunct="1"/>
            <a:endParaRPr lang="en-US" altLang="en-US" smtClean="0"/>
          </a:p>
        </p:txBody>
      </p:sp>
    </p:spTree>
    <p:extLst>
      <p:ext uri="{BB962C8B-B14F-4D97-AF65-F5344CB8AC3E}">
        <p14:creationId xmlns:p14="http://schemas.microsoft.com/office/powerpoint/2010/main" val="247895550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pPr eaLnBrk="1" hangingPunct="1"/>
            <a:r>
              <a:rPr lang="en-AU" altLang="en-US" smtClean="0"/>
              <a:t>Relationships</a:t>
            </a:r>
          </a:p>
        </p:txBody>
      </p:sp>
      <p:sp>
        <p:nvSpPr>
          <p:cNvPr id="115715" name="Content Placeholder 2"/>
          <p:cNvSpPr>
            <a:spLocks noGrp="1"/>
          </p:cNvSpPr>
          <p:nvPr>
            <p:ph idx="1"/>
          </p:nvPr>
        </p:nvSpPr>
        <p:spPr/>
        <p:txBody>
          <a:bodyPr/>
          <a:lstStyle/>
          <a:p>
            <a:pPr eaLnBrk="1" hangingPunct="1"/>
            <a:r>
              <a:rPr lang="en-AU" altLang="en-US" i="1" smtClean="0"/>
              <a:t>I’m not really interested in pursuing a romantic relationship or being sexually attractive. The idea of being in close physical contact with someone is repulsive to me.</a:t>
            </a:r>
          </a:p>
          <a:p>
            <a:pPr eaLnBrk="1" hangingPunct="1"/>
            <a:r>
              <a:rPr lang="en-AU" altLang="en-US" i="1" smtClean="0"/>
              <a:t>Sensory sensitivity, especially tactile.</a:t>
            </a:r>
          </a:p>
        </p:txBody>
      </p:sp>
    </p:spTree>
    <p:extLst>
      <p:ext uri="{BB962C8B-B14F-4D97-AF65-F5344CB8AC3E}">
        <p14:creationId xmlns:p14="http://schemas.microsoft.com/office/powerpoint/2010/main" val="91704369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p:txBody>
          <a:bodyPr/>
          <a:lstStyle/>
          <a:p>
            <a:pPr eaLnBrk="1" hangingPunct="1"/>
            <a:r>
              <a:rPr lang="en-AU" altLang="en-US" smtClean="0"/>
              <a:t>Relationships</a:t>
            </a:r>
          </a:p>
        </p:txBody>
      </p:sp>
      <p:sp>
        <p:nvSpPr>
          <p:cNvPr id="116739" name="Content Placeholder 2"/>
          <p:cNvSpPr>
            <a:spLocks noGrp="1"/>
          </p:cNvSpPr>
          <p:nvPr>
            <p:ph idx="1"/>
          </p:nvPr>
        </p:nvSpPr>
        <p:spPr/>
        <p:txBody>
          <a:bodyPr/>
          <a:lstStyle/>
          <a:p>
            <a:pPr eaLnBrk="1" hangingPunct="1"/>
            <a:r>
              <a:rPr lang="en-AU" altLang="en-US" smtClean="0"/>
              <a:t>Expectations of affection and intimacy.</a:t>
            </a:r>
          </a:p>
          <a:p>
            <a:pPr eaLnBrk="1" hangingPunct="1"/>
            <a:r>
              <a:rPr lang="en-AU" altLang="en-US" i="1" smtClean="0"/>
              <a:t>Sometimes it is hard to be intimate.</a:t>
            </a:r>
          </a:p>
          <a:p>
            <a:pPr eaLnBrk="1" hangingPunct="1"/>
            <a:r>
              <a:rPr lang="en-AU" altLang="en-US" i="1" smtClean="0"/>
              <a:t>I’m not physically affectionate or conventionally nurturing.</a:t>
            </a:r>
          </a:p>
          <a:p>
            <a:pPr eaLnBrk="1" hangingPunct="1"/>
            <a:r>
              <a:rPr lang="en-AU" altLang="en-US" smtClean="0"/>
              <a:t>High level of AS husbands</a:t>
            </a:r>
          </a:p>
          <a:p>
            <a:pPr eaLnBrk="1" hangingPunct="1"/>
            <a:endParaRPr lang="en-AU" altLang="en-US" i="1" smtClean="0"/>
          </a:p>
        </p:txBody>
      </p:sp>
    </p:spTree>
    <p:extLst>
      <p:ext uri="{BB962C8B-B14F-4D97-AF65-F5344CB8AC3E}">
        <p14:creationId xmlns:p14="http://schemas.microsoft.com/office/powerpoint/2010/main" val="20391539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p:txBody>
          <a:bodyPr/>
          <a:lstStyle/>
          <a:p>
            <a:pPr eaLnBrk="1" hangingPunct="1"/>
            <a:r>
              <a:rPr lang="en-AU" altLang="en-US" smtClean="0"/>
              <a:t>Sexuality</a:t>
            </a:r>
          </a:p>
        </p:txBody>
      </p:sp>
      <p:sp>
        <p:nvSpPr>
          <p:cNvPr id="118787" name="Content Placeholder 2"/>
          <p:cNvSpPr>
            <a:spLocks noGrp="1"/>
          </p:cNvSpPr>
          <p:nvPr>
            <p:ph idx="1"/>
          </p:nvPr>
        </p:nvSpPr>
        <p:spPr/>
        <p:txBody>
          <a:bodyPr/>
          <a:lstStyle/>
          <a:p>
            <a:pPr eaLnBrk="1" hangingPunct="1"/>
            <a:r>
              <a:rPr lang="en-AU" altLang="en-US" i="1" smtClean="0"/>
              <a:t>I’m straight, but inside I’ve always felt mentally androgynous. Although I look very female.</a:t>
            </a:r>
          </a:p>
          <a:p>
            <a:pPr eaLnBrk="1" hangingPunct="1"/>
            <a:r>
              <a:rPr lang="en-AU" altLang="en-US" i="1" smtClean="0"/>
              <a:t>I’m bisexual and think it fits neatly into my aspieness. </a:t>
            </a:r>
          </a:p>
        </p:txBody>
      </p:sp>
    </p:spTree>
    <p:extLst>
      <p:ext uri="{BB962C8B-B14F-4D97-AF65-F5344CB8AC3E}">
        <p14:creationId xmlns:p14="http://schemas.microsoft.com/office/powerpoint/2010/main" val="6958696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r>
              <a:rPr lang="en-US" altLang="en-US" sz="4000" smtClean="0"/>
              <a:t> High Functioning Autism and Celibacy</a:t>
            </a:r>
          </a:p>
        </p:txBody>
      </p:sp>
      <p:sp>
        <p:nvSpPr>
          <p:cNvPr id="120835" name="Rectangle 3"/>
          <p:cNvSpPr>
            <a:spLocks noGrp="1" noChangeArrowheads="1"/>
          </p:cNvSpPr>
          <p:nvPr>
            <p:ph type="body" idx="1"/>
          </p:nvPr>
        </p:nvSpPr>
        <p:spPr/>
        <p:txBody>
          <a:bodyPr/>
          <a:lstStyle/>
          <a:p>
            <a:pPr eaLnBrk="1" hangingPunct="1"/>
            <a:r>
              <a:rPr lang="en-US" altLang="en-US" i="1" smtClean="0"/>
              <a:t>‘Can I deal with sharing a house with someone who might possibly touch my model airplane collection?’ </a:t>
            </a:r>
          </a:p>
          <a:p>
            <a:pPr eaLnBrk="1" hangingPunct="1"/>
            <a:r>
              <a:rPr lang="en-US" altLang="en-US" i="1" smtClean="0"/>
              <a:t>‘Model airplanes do not decide that they want to be built by someone else who is more attractive or less needy’ </a:t>
            </a:r>
          </a:p>
        </p:txBody>
      </p:sp>
    </p:spTree>
    <p:extLst>
      <p:ext uri="{BB962C8B-B14F-4D97-AF65-F5344CB8AC3E}">
        <p14:creationId xmlns:p14="http://schemas.microsoft.com/office/powerpoint/2010/main" val="31762058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3"/>
          <p:cNvSpPr>
            <a:spLocks noGrp="1"/>
          </p:cNvSpPr>
          <p:nvPr>
            <p:ph type="title"/>
          </p:nvPr>
        </p:nvSpPr>
        <p:spPr/>
        <p:txBody>
          <a:bodyPr/>
          <a:lstStyle/>
          <a:p>
            <a:pPr eaLnBrk="1" hangingPunct="1"/>
            <a:r>
              <a:rPr lang="en-AU" altLang="en-US" smtClean="0"/>
              <a:t>Youtube: TheAnMish</a:t>
            </a:r>
          </a:p>
        </p:txBody>
      </p:sp>
      <p:sp>
        <p:nvSpPr>
          <p:cNvPr id="56323" name="Content Placeholder 4"/>
          <p:cNvSpPr>
            <a:spLocks noGrp="1"/>
          </p:cNvSpPr>
          <p:nvPr>
            <p:ph idx="1"/>
          </p:nvPr>
        </p:nvSpPr>
        <p:spPr/>
        <p:txBody>
          <a:bodyPr/>
          <a:lstStyle/>
          <a:p>
            <a:pPr eaLnBrk="1" hangingPunct="1"/>
            <a:r>
              <a:rPr lang="en-AU" altLang="en-US" smtClean="0"/>
              <a:t>Maja Toudal from Denmark</a:t>
            </a:r>
          </a:p>
        </p:txBody>
      </p:sp>
    </p:spTree>
    <p:extLst>
      <p:ext uri="{BB962C8B-B14F-4D97-AF65-F5344CB8AC3E}">
        <p14:creationId xmlns:p14="http://schemas.microsoft.com/office/powerpoint/2010/main" val="8730731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00" y="49213"/>
            <a:ext cx="8637588" cy="1736725"/>
          </a:xfrm>
        </p:spPr>
        <p:txBody>
          <a:bodyPr/>
          <a:lstStyle/>
          <a:p>
            <a:pPr eaLnBrk="1" hangingPunct="1"/>
            <a:r>
              <a:rPr lang="en-US" altLang="en-US" sz="5400" b="1" smtClean="0"/>
              <a:t>Profile of Abilities in Girls</a:t>
            </a:r>
            <a:endParaRPr lang="en-GB" altLang="en-US" sz="5400" b="1" smtClean="0"/>
          </a:p>
        </p:txBody>
      </p:sp>
      <p:sp>
        <p:nvSpPr>
          <p:cNvPr id="15363" name="Rectangle 3"/>
          <p:cNvSpPr>
            <a:spLocks noGrp="1" noChangeArrowheads="1"/>
          </p:cNvSpPr>
          <p:nvPr>
            <p:ph type="body" idx="1"/>
          </p:nvPr>
        </p:nvSpPr>
        <p:spPr>
          <a:xfrm>
            <a:off x="685800" y="1790700"/>
            <a:ext cx="6477000" cy="4518025"/>
          </a:xfrm>
        </p:spPr>
        <p:txBody>
          <a:bodyPr/>
          <a:lstStyle/>
          <a:p>
            <a:pPr eaLnBrk="1" hangingPunct="1"/>
            <a:r>
              <a:rPr lang="en-US" altLang="en-US" smtClean="0"/>
              <a:t>Decode social situations in doll play and talking with imaginary friends</a:t>
            </a:r>
          </a:p>
          <a:p>
            <a:pPr eaLnBrk="1" hangingPunct="1"/>
            <a:r>
              <a:rPr lang="en-US" altLang="en-US" smtClean="0"/>
              <a:t>Apologize and appease</a:t>
            </a:r>
          </a:p>
          <a:p>
            <a:pPr eaLnBrk="1" hangingPunct="1"/>
            <a:r>
              <a:rPr lang="en-US" altLang="en-US" smtClean="0"/>
              <a:t>Chameleon</a:t>
            </a:r>
          </a:p>
          <a:p>
            <a:pPr eaLnBrk="1" hangingPunct="1"/>
            <a:endParaRPr lang="en-US" altLang="en-US" smtClean="0"/>
          </a:p>
        </p:txBody>
      </p:sp>
    </p:spTree>
    <p:custDataLst>
      <p:tags r:id="rId1"/>
    </p:custDataLst>
    <p:extLst>
      <p:ext uri="{BB962C8B-B14F-4D97-AF65-F5344CB8AC3E}">
        <p14:creationId xmlns:p14="http://schemas.microsoft.com/office/powerpoint/2010/main" val="286122055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381000" y="230188"/>
            <a:ext cx="8382000" cy="664797"/>
          </a:xfrm>
        </p:spPr>
        <p:txBody>
          <a:bodyPr>
            <a:normAutofit fontScale="90000"/>
          </a:bodyPr>
          <a:lstStyle/>
          <a:p>
            <a:pPr algn="ctr" defTabSz="914363" eaLnBrk="1" fontAlgn="auto" hangingPunct="1">
              <a:spcAft>
                <a:spcPts val="0"/>
              </a:spcAft>
              <a:defRPr/>
            </a:pPr>
            <a:r>
              <a:rPr/>
              <a:t>Imitation</a:t>
            </a:r>
            <a:endParaRPr lang="en-GB"/>
          </a:p>
        </p:txBody>
      </p:sp>
      <p:sp>
        <p:nvSpPr>
          <p:cNvPr id="149507" name="Rectangle 3"/>
          <p:cNvSpPr>
            <a:spLocks noGrp="1" noChangeArrowheads="1"/>
          </p:cNvSpPr>
          <p:nvPr>
            <p:ph idx="1"/>
          </p:nvPr>
        </p:nvSpPr>
        <p:spPr>
          <a:xfrm>
            <a:off x="381000" y="1412874"/>
            <a:ext cx="8382000" cy="4536405"/>
          </a:xfrm>
        </p:spPr>
        <p:txBody>
          <a:bodyPr>
            <a:normAutofit/>
          </a:bodyPr>
          <a:lstStyle/>
          <a:p>
            <a:pPr eaLnBrk="1" hangingPunct="1"/>
            <a:r>
              <a:rPr lang="en-US" dirty="0" smtClean="0"/>
              <a:t>Observation and absorption of the speech, mannerisms and character, even persona of someone who is socially successful.</a:t>
            </a:r>
          </a:p>
          <a:p>
            <a:pPr eaLnBrk="1" hangingPunct="1"/>
            <a:r>
              <a:rPr lang="en-US" dirty="0" smtClean="0"/>
              <a:t>Becoming an expert mimic (successful strategy that is popular with peers).</a:t>
            </a:r>
          </a:p>
          <a:p>
            <a:pPr eaLnBrk="1" hangingPunct="1"/>
            <a:r>
              <a:rPr lang="en-US" dirty="0" smtClean="0"/>
              <a:t>Using speech and drama lessons.</a:t>
            </a:r>
          </a:p>
        </p:txBody>
      </p:sp>
    </p:spTree>
    <p:extLst>
      <p:ext uri="{BB962C8B-B14F-4D97-AF65-F5344CB8AC3E}">
        <p14:creationId xmlns:p14="http://schemas.microsoft.com/office/powerpoint/2010/main" val="1696572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381000" y="230188"/>
            <a:ext cx="8382000" cy="664797"/>
          </a:xfrm>
        </p:spPr>
        <p:txBody>
          <a:bodyPr>
            <a:normAutofit fontScale="90000"/>
          </a:bodyPr>
          <a:lstStyle/>
          <a:p>
            <a:pPr algn="ctr" defTabSz="914363" eaLnBrk="1" fontAlgn="auto" hangingPunct="1">
              <a:spcAft>
                <a:spcPts val="0"/>
              </a:spcAft>
              <a:defRPr/>
            </a:pPr>
            <a:r>
              <a:rPr/>
              <a:t>Imitation</a:t>
            </a:r>
            <a:endParaRPr lang="en-GB"/>
          </a:p>
        </p:txBody>
      </p:sp>
      <p:sp>
        <p:nvSpPr>
          <p:cNvPr id="150531" name="Rectangle 3"/>
          <p:cNvSpPr>
            <a:spLocks noGrp="1" noChangeArrowheads="1"/>
          </p:cNvSpPr>
          <p:nvPr>
            <p:ph idx="1"/>
          </p:nvPr>
        </p:nvSpPr>
        <p:spPr>
          <a:xfrm>
            <a:off x="381000" y="1412874"/>
            <a:ext cx="8382000" cy="4392389"/>
          </a:xfrm>
        </p:spPr>
        <p:txBody>
          <a:bodyPr>
            <a:normAutofit/>
          </a:bodyPr>
          <a:lstStyle/>
          <a:p>
            <a:pPr eaLnBrk="1" hangingPunct="1"/>
            <a:r>
              <a:rPr lang="en-US" dirty="0" smtClean="0"/>
              <a:t>Learning how to act in real social situations.</a:t>
            </a:r>
          </a:p>
          <a:p>
            <a:pPr eaLnBrk="1" hangingPunct="1"/>
            <a:r>
              <a:rPr lang="en-US" i="1" dirty="0" smtClean="0"/>
              <a:t>I am an exceptional mimic and have used this to survive. I was previously diagnosed with Multiple Personality Disorder.</a:t>
            </a:r>
          </a:p>
          <a:p>
            <a:pPr eaLnBrk="1" hangingPunct="1"/>
            <a:r>
              <a:rPr lang="en-US" i="1" dirty="0" smtClean="0"/>
              <a:t>I try to be who they want me to be.</a:t>
            </a:r>
          </a:p>
          <a:p>
            <a:pPr eaLnBrk="1" hangingPunct="1"/>
            <a:endParaRPr lang="en-GB" dirty="0" smtClean="0"/>
          </a:p>
        </p:txBody>
      </p:sp>
    </p:spTree>
    <p:extLst>
      <p:ext uri="{BB962C8B-B14F-4D97-AF65-F5344CB8AC3E}">
        <p14:creationId xmlns:p14="http://schemas.microsoft.com/office/powerpoint/2010/main" val="3146470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eaLnBrk="1" hangingPunct="1"/>
            <a:r>
              <a:rPr lang="en-AU" altLang="en-US" smtClean="0"/>
              <a:t>Imitation</a:t>
            </a:r>
          </a:p>
        </p:txBody>
      </p:sp>
      <p:sp>
        <p:nvSpPr>
          <p:cNvPr id="54275" name="Content Placeholder 2"/>
          <p:cNvSpPr>
            <a:spLocks noGrp="1"/>
          </p:cNvSpPr>
          <p:nvPr>
            <p:ph idx="1"/>
          </p:nvPr>
        </p:nvSpPr>
        <p:spPr/>
        <p:txBody>
          <a:bodyPr/>
          <a:lstStyle/>
          <a:p>
            <a:pPr eaLnBrk="1" hangingPunct="1"/>
            <a:r>
              <a:rPr lang="en-AU" altLang="en-US" i="1" smtClean="0"/>
              <a:t>No matter how I tried to imitate the parts of friends that I liked I still never felt I got it and I couldn’t understand why.</a:t>
            </a:r>
          </a:p>
        </p:txBody>
      </p:sp>
    </p:spTree>
    <p:extLst>
      <p:ext uri="{BB962C8B-B14F-4D97-AF65-F5344CB8AC3E}">
        <p14:creationId xmlns:p14="http://schemas.microsoft.com/office/powerpoint/2010/main" val="32358315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Imitation</a:t>
            </a:r>
            <a:endParaRPr lang="en-AU" dirty="0"/>
          </a:p>
        </p:txBody>
      </p:sp>
      <p:sp>
        <p:nvSpPr>
          <p:cNvPr id="3" name="Content Placeholder 2"/>
          <p:cNvSpPr>
            <a:spLocks noGrp="1"/>
          </p:cNvSpPr>
          <p:nvPr>
            <p:ph idx="1"/>
          </p:nvPr>
        </p:nvSpPr>
        <p:spPr/>
        <p:txBody>
          <a:bodyPr/>
          <a:lstStyle/>
          <a:p>
            <a:r>
              <a:rPr lang="en-AU" dirty="0" smtClean="0"/>
              <a:t>For a brief while, ‘cured’ of autism</a:t>
            </a:r>
          </a:p>
          <a:p>
            <a:r>
              <a:rPr lang="en-AU" dirty="0" smtClean="0"/>
              <a:t>Surface sociability but a lack of social identity</a:t>
            </a:r>
          </a:p>
          <a:p>
            <a:r>
              <a:rPr lang="en-AU" dirty="0" smtClean="0"/>
              <a:t>Masquerading: watch and imitate to conceal social confusion</a:t>
            </a:r>
          </a:p>
          <a:p>
            <a:r>
              <a:rPr lang="en-AU" dirty="0" smtClean="0"/>
              <a:t>Source of anxiety and stress</a:t>
            </a:r>
          </a:p>
          <a:p>
            <a:r>
              <a:rPr lang="en-AU" dirty="0" smtClean="0"/>
              <a:t>Inconspicuous so mental health concerns are not noticed in school</a:t>
            </a:r>
            <a:endParaRPr lang="en-AU" dirty="0"/>
          </a:p>
        </p:txBody>
      </p:sp>
    </p:spTree>
    <p:extLst>
      <p:ext uri="{BB962C8B-B14F-4D97-AF65-F5344CB8AC3E}">
        <p14:creationId xmlns:p14="http://schemas.microsoft.com/office/powerpoint/2010/main" val="28907724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3D TRANSITION" val="RasTiles.p3d 2"/>
  <p:tag name="POWER3D OPTIONS" val="Medium "/>
</p:tagLst>
</file>

<file path=ppt/tags/tag2.xml><?xml version="1.0" encoding="utf-8"?>
<p:tagLst xmlns:a="http://schemas.openxmlformats.org/drawingml/2006/main" xmlns:r="http://schemas.openxmlformats.org/officeDocument/2006/relationships" xmlns:p="http://schemas.openxmlformats.org/presentationml/2006/main">
  <p:tag name="POWER3D TRANSITION" val="RasTiles.p3d 2"/>
  <p:tag name="POWER3D OPTIONS" val="Medium "/>
</p:tagLst>
</file>

<file path=ppt/tags/tag3.xml><?xml version="1.0" encoding="utf-8"?>
<p:tagLst xmlns:a="http://schemas.openxmlformats.org/drawingml/2006/main" xmlns:r="http://schemas.openxmlformats.org/officeDocument/2006/relationships" xmlns:p="http://schemas.openxmlformats.org/presentationml/2006/main">
  <p:tag name="POWER3D TRANSITION" val="RasTiles.p3d 2"/>
  <p:tag name="POWER3D OPTIONS" val="Medium "/>
</p:tagLst>
</file>

<file path=ppt/tags/tag4.xml><?xml version="1.0" encoding="utf-8"?>
<p:tagLst xmlns:a="http://schemas.openxmlformats.org/drawingml/2006/main" xmlns:r="http://schemas.openxmlformats.org/officeDocument/2006/relationships" xmlns:p="http://schemas.openxmlformats.org/presentationml/2006/main">
  <p:tag name="POWER3D TRANSITION" val="RasTiles.p3d 2"/>
  <p:tag name="POWER3D OPTIONS" val="Medium "/>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1682</Words>
  <Application>Microsoft Office PowerPoint</Application>
  <PresentationFormat>On-screen Show (4:3)</PresentationFormat>
  <Paragraphs>171</Paragraphs>
  <Slides>45</Slides>
  <Notes>5</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WA Handouts: Girls and Women</vt:lpstr>
      <vt:lpstr>Programme</vt:lpstr>
      <vt:lpstr>Diagnosis of Girls and Women with ASD Level 1 (Asperger’s Syndrome)</vt:lpstr>
      <vt:lpstr>Profile of Abilities in Girls</vt:lpstr>
      <vt:lpstr>Profile of Abilities in Girls</vt:lpstr>
      <vt:lpstr>Imitation</vt:lpstr>
      <vt:lpstr>Imitation</vt:lpstr>
      <vt:lpstr>Imitation</vt:lpstr>
      <vt:lpstr>Imitation</vt:lpstr>
      <vt:lpstr>Imitation</vt:lpstr>
      <vt:lpstr>The Mask</vt:lpstr>
      <vt:lpstr>The Mask</vt:lpstr>
      <vt:lpstr>Profile of Abilities in Girls</vt:lpstr>
      <vt:lpstr>Interests of Girls</vt:lpstr>
      <vt:lpstr>Questionnaire</vt:lpstr>
      <vt:lpstr>Pathways to a Diagnosis for a Teenage Girl</vt:lpstr>
      <vt:lpstr>Pathways to a Diagnosis for Women</vt:lpstr>
      <vt:lpstr>Characteristics from age 5-12 Years</vt:lpstr>
      <vt:lpstr>Self-taught reader Advanced vocabulary</vt:lpstr>
      <vt:lpstr>Play</vt:lpstr>
      <vt:lpstr>Fascination with symmetry and order</vt:lpstr>
      <vt:lpstr>Friendship Characteristics</vt:lpstr>
      <vt:lpstr>Gender Specific Toys </vt:lpstr>
      <vt:lpstr>Gender Specific Toys </vt:lpstr>
      <vt:lpstr>Friendship</vt:lpstr>
      <vt:lpstr>Friendship Characteristics</vt:lpstr>
      <vt:lpstr>Friendships</vt:lpstr>
      <vt:lpstr>A Tomboy</vt:lpstr>
      <vt:lpstr>A Tomboy</vt:lpstr>
      <vt:lpstr>A Tomboy</vt:lpstr>
      <vt:lpstr>Teenagers</vt:lpstr>
      <vt:lpstr>Ultra-feminine or anti-social conventions</vt:lpstr>
      <vt:lpstr>Adolescence</vt:lpstr>
      <vt:lpstr>Recovery from Social Exhaustion</vt:lpstr>
      <vt:lpstr>Clothing and Fashion</vt:lpstr>
      <vt:lpstr>Clothing and Fashion</vt:lpstr>
      <vt:lpstr>Clothing and Fashion</vt:lpstr>
      <vt:lpstr>Make Up and Perfumes</vt:lpstr>
      <vt:lpstr>Girls and Women</vt:lpstr>
      <vt:lpstr>Vulnerability to Relationship Predators</vt:lpstr>
      <vt:lpstr>Relationships</vt:lpstr>
      <vt:lpstr>Relationships</vt:lpstr>
      <vt:lpstr>Sexuality</vt:lpstr>
      <vt:lpstr> High Functioning Autism and Celibacy</vt:lpstr>
      <vt:lpstr>Youtube: TheAnMish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 Handouts: Girls and Women</dc:title>
  <dc:creator>Tony Attwood</dc:creator>
  <cp:lastModifiedBy>Tony Attwood</cp:lastModifiedBy>
  <cp:revision>2</cp:revision>
  <dcterms:created xsi:type="dcterms:W3CDTF">2014-09-08T07:10:00Z</dcterms:created>
  <dcterms:modified xsi:type="dcterms:W3CDTF">2014-09-08T07:13:35Z</dcterms:modified>
</cp:coreProperties>
</file>